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handoutMasterIdLst>
    <p:handoutMasterId r:id="rId38"/>
  </p:handoutMasterIdLst>
  <p:sldIdLst>
    <p:sldId id="260" r:id="rId2"/>
    <p:sldId id="330" r:id="rId3"/>
    <p:sldId id="328" r:id="rId4"/>
    <p:sldId id="329" r:id="rId5"/>
    <p:sldId id="332" r:id="rId6"/>
    <p:sldId id="310" r:id="rId7"/>
    <p:sldId id="311" r:id="rId8"/>
    <p:sldId id="334" r:id="rId9"/>
    <p:sldId id="312" r:id="rId10"/>
    <p:sldId id="313" r:id="rId11"/>
    <p:sldId id="314" r:id="rId12"/>
    <p:sldId id="315" r:id="rId13"/>
    <p:sldId id="331" r:id="rId14"/>
    <p:sldId id="337" r:id="rId15"/>
    <p:sldId id="341" r:id="rId16"/>
    <p:sldId id="319" r:id="rId17"/>
    <p:sldId id="321" r:id="rId18"/>
    <p:sldId id="344" r:id="rId19"/>
    <p:sldId id="345" r:id="rId20"/>
    <p:sldId id="356" r:id="rId21"/>
    <p:sldId id="357" r:id="rId22"/>
    <p:sldId id="365" r:id="rId23"/>
    <p:sldId id="914" r:id="rId24"/>
    <p:sldId id="913" r:id="rId25"/>
    <p:sldId id="776" r:id="rId26"/>
    <p:sldId id="915" r:id="rId27"/>
    <p:sldId id="374" r:id="rId28"/>
    <p:sldId id="375" r:id="rId29"/>
    <p:sldId id="376" r:id="rId30"/>
    <p:sldId id="377" r:id="rId31"/>
    <p:sldId id="916" r:id="rId32"/>
    <p:sldId id="381" r:id="rId33"/>
    <p:sldId id="382" r:id="rId34"/>
    <p:sldId id="384" r:id="rId35"/>
    <p:sldId id="917" r:id="rId36"/>
  </p:sldIdLst>
  <p:sldSz cx="9144000" cy="6858000" type="screen4x3"/>
  <p:notesSz cx="7104063" cy="10234613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03B"/>
    <a:srgbClr val="FFCC00"/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401" autoAdjust="0"/>
  </p:normalViewPr>
  <p:slideViewPr>
    <p:cSldViewPr>
      <p:cViewPr varScale="1">
        <p:scale>
          <a:sx n="62" d="100"/>
          <a:sy n="62" d="100"/>
        </p:scale>
        <p:origin x="140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92B010A-934C-4C24-8003-8C2346F07E42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A1FC7FE-810E-4E27-B39F-0A4C91742F85}">
      <dgm:prSet phldrT="[Testo]"/>
      <dgm:spPr>
        <a:solidFill>
          <a:srgbClr val="C00000"/>
        </a:solidFill>
      </dgm:spPr>
      <dgm:t>
        <a:bodyPr/>
        <a:lstStyle/>
        <a:p>
          <a:r>
            <a:rPr lang="en-US" dirty="0"/>
            <a:t>Empowerment </a:t>
          </a:r>
          <a:r>
            <a:rPr lang="en-US" dirty="0" err="1"/>
            <a:t>Psicologico</a:t>
          </a:r>
          <a:endParaRPr lang="en-US" dirty="0"/>
        </a:p>
      </dgm:t>
    </dgm:pt>
    <dgm:pt modelId="{759D70C9-7F52-4CF8-9630-754B7C411FCF}" type="parTrans" cxnId="{475A6BD0-EE96-4A59-996E-BD259A7ACF00}">
      <dgm:prSet/>
      <dgm:spPr/>
      <dgm:t>
        <a:bodyPr/>
        <a:lstStyle/>
        <a:p>
          <a:endParaRPr lang="en-US"/>
        </a:p>
      </dgm:t>
    </dgm:pt>
    <dgm:pt modelId="{87632A7A-C8DE-49CB-B789-33B3ABB819AC}" type="sibTrans" cxnId="{475A6BD0-EE96-4A59-996E-BD259A7ACF00}">
      <dgm:prSet/>
      <dgm:spPr/>
      <dgm:t>
        <a:bodyPr/>
        <a:lstStyle/>
        <a:p>
          <a:endParaRPr lang="en-US"/>
        </a:p>
      </dgm:t>
    </dgm:pt>
    <dgm:pt modelId="{DB75C944-BE25-4240-A941-EDA1B8FBE596}">
      <dgm:prSet phldrT="[Testo]"/>
      <dgm:spPr>
        <a:solidFill>
          <a:srgbClr val="C00000"/>
        </a:solidFill>
      </dgm:spPr>
      <dgm:t>
        <a:bodyPr/>
        <a:lstStyle/>
        <a:p>
          <a:r>
            <a:rPr lang="en-US" dirty="0" err="1"/>
            <a:t>Soddisfazione</a:t>
          </a:r>
          <a:r>
            <a:rPr lang="en-US" dirty="0"/>
            <a:t> </a:t>
          </a:r>
          <a:r>
            <a:rPr lang="en-US" dirty="0" err="1"/>
            <a:t>lavorativa</a:t>
          </a:r>
          <a:endParaRPr lang="en-US" dirty="0"/>
        </a:p>
      </dgm:t>
    </dgm:pt>
    <dgm:pt modelId="{5EF59EAE-D8B4-4845-B9AD-6BC90459D943}" type="parTrans" cxnId="{F9490B02-BC82-490D-972D-B37BC0EA1E04}">
      <dgm:prSet/>
      <dgm:spPr/>
      <dgm:t>
        <a:bodyPr/>
        <a:lstStyle/>
        <a:p>
          <a:endParaRPr lang="en-US"/>
        </a:p>
      </dgm:t>
    </dgm:pt>
    <dgm:pt modelId="{BEF046B8-7CFB-405B-AD3D-6F41D8F5A683}" type="sibTrans" cxnId="{F9490B02-BC82-490D-972D-B37BC0EA1E04}">
      <dgm:prSet/>
      <dgm:spPr/>
      <dgm:t>
        <a:bodyPr/>
        <a:lstStyle/>
        <a:p>
          <a:endParaRPr lang="en-US"/>
        </a:p>
      </dgm:t>
    </dgm:pt>
    <dgm:pt modelId="{88A6FB78-1C0A-44F4-808D-ACD1A4EB0997}">
      <dgm:prSet phldrT="[Testo]"/>
      <dgm:spPr>
        <a:solidFill>
          <a:srgbClr val="C00000"/>
        </a:solidFill>
      </dgm:spPr>
      <dgm:t>
        <a:bodyPr/>
        <a:lstStyle/>
        <a:p>
          <a:r>
            <a:rPr lang="en-US" dirty="0" err="1"/>
            <a:t>Coinvolgimento</a:t>
          </a:r>
          <a:r>
            <a:rPr lang="en-US" dirty="0"/>
            <a:t> </a:t>
          </a:r>
          <a:r>
            <a:rPr lang="en-US" dirty="0" err="1"/>
            <a:t>lavorativo</a:t>
          </a:r>
          <a:endParaRPr lang="en-US" dirty="0"/>
        </a:p>
      </dgm:t>
    </dgm:pt>
    <dgm:pt modelId="{D2A208C7-CFD9-4A1C-926B-6C05EED9BAD1}" type="parTrans" cxnId="{46FAF9F6-76A8-47E0-8B89-BA62B96B8A4F}">
      <dgm:prSet/>
      <dgm:spPr/>
      <dgm:t>
        <a:bodyPr/>
        <a:lstStyle/>
        <a:p>
          <a:endParaRPr lang="en-US"/>
        </a:p>
      </dgm:t>
    </dgm:pt>
    <dgm:pt modelId="{599C1258-D429-4CEE-B7BA-10F437B4B518}" type="sibTrans" cxnId="{46FAF9F6-76A8-47E0-8B89-BA62B96B8A4F}">
      <dgm:prSet/>
      <dgm:spPr/>
      <dgm:t>
        <a:bodyPr/>
        <a:lstStyle/>
        <a:p>
          <a:endParaRPr lang="en-US"/>
        </a:p>
      </dgm:t>
    </dgm:pt>
    <dgm:pt modelId="{51491469-05D8-4598-BBE0-C310B2FE6AF4}">
      <dgm:prSet phldrT="[Testo]"/>
      <dgm:spPr>
        <a:solidFill>
          <a:srgbClr val="C00000"/>
        </a:solidFill>
      </dgm:spPr>
      <dgm:t>
        <a:bodyPr/>
        <a:lstStyle/>
        <a:p>
          <a:r>
            <a:rPr lang="en-US" dirty="0" err="1"/>
            <a:t>Minori</a:t>
          </a:r>
          <a:r>
            <a:rPr lang="en-US" dirty="0"/>
            <a:t> </a:t>
          </a:r>
          <a:r>
            <a:rPr lang="en-US" dirty="0" err="1"/>
            <a:t>livelli</a:t>
          </a:r>
          <a:r>
            <a:rPr lang="en-US" dirty="0"/>
            <a:t> di stress</a:t>
          </a:r>
        </a:p>
      </dgm:t>
    </dgm:pt>
    <dgm:pt modelId="{749766FF-8620-4D9C-B7EC-C42115F7E28F}" type="parTrans" cxnId="{DB0C740F-CAB7-4899-9390-071732BCE4AE}">
      <dgm:prSet/>
      <dgm:spPr/>
      <dgm:t>
        <a:bodyPr/>
        <a:lstStyle/>
        <a:p>
          <a:endParaRPr lang="en-US"/>
        </a:p>
      </dgm:t>
    </dgm:pt>
    <dgm:pt modelId="{9EBAF946-5947-4CCF-AA2E-0EDD42E51B6D}" type="sibTrans" cxnId="{DB0C740F-CAB7-4899-9390-071732BCE4AE}">
      <dgm:prSet/>
      <dgm:spPr/>
      <dgm:t>
        <a:bodyPr/>
        <a:lstStyle/>
        <a:p>
          <a:endParaRPr lang="en-US"/>
        </a:p>
      </dgm:t>
    </dgm:pt>
    <dgm:pt modelId="{38E60851-72DA-47C5-BB99-4A9BECC43432}">
      <dgm:prSet phldrT="[Testo]"/>
      <dgm:spPr>
        <a:solidFill>
          <a:srgbClr val="C00000"/>
        </a:solidFill>
      </dgm:spPr>
      <dgm:t>
        <a:bodyPr/>
        <a:lstStyle/>
        <a:p>
          <a:r>
            <a:rPr lang="en-US" dirty="0" err="1"/>
            <a:t>Minori</a:t>
          </a:r>
          <a:r>
            <a:rPr lang="en-US" dirty="0"/>
            <a:t> </a:t>
          </a:r>
          <a:r>
            <a:rPr lang="en-US" dirty="0" err="1"/>
            <a:t>intenzioni</a:t>
          </a:r>
          <a:r>
            <a:rPr lang="en-US" dirty="0"/>
            <a:t> di Turnover</a:t>
          </a:r>
        </a:p>
      </dgm:t>
    </dgm:pt>
    <dgm:pt modelId="{7030CC99-679F-4455-B463-F567C9016293}" type="parTrans" cxnId="{DB533757-6005-4355-8FE5-A1F5B133DA4F}">
      <dgm:prSet/>
      <dgm:spPr/>
      <dgm:t>
        <a:bodyPr/>
        <a:lstStyle/>
        <a:p>
          <a:endParaRPr lang="en-US"/>
        </a:p>
      </dgm:t>
    </dgm:pt>
    <dgm:pt modelId="{95CD57B1-3D5F-4E94-ACAA-253AB884D211}" type="sibTrans" cxnId="{DB533757-6005-4355-8FE5-A1F5B133DA4F}">
      <dgm:prSet/>
      <dgm:spPr/>
      <dgm:t>
        <a:bodyPr/>
        <a:lstStyle/>
        <a:p>
          <a:endParaRPr lang="en-US"/>
        </a:p>
      </dgm:t>
    </dgm:pt>
    <dgm:pt modelId="{ADD123F5-E90C-4E55-BD18-514280810311}">
      <dgm:prSet/>
      <dgm:spPr>
        <a:solidFill>
          <a:srgbClr val="C00000"/>
        </a:solidFill>
      </dgm:spPr>
      <dgm:t>
        <a:bodyPr/>
        <a:lstStyle/>
        <a:p>
          <a:r>
            <a:rPr lang="en-US" dirty="0"/>
            <a:t>Performance </a:t>
          </a:r>
          <a:r>
            <a:rPr lang="en-US" dirty="0" err="1"/>
            <a:t>lavorativa</a:t>
          </a:r>
          <a:endParaRPr lang="en-US" dirty="0"/>
        </a:p>
      </dgm:t>
    </dgm:pt>
    <dgm:pt modelId="{17BA49B1-B2F8-4AA3-8BD6-3442DBD3A7B7}" type="parTrans" cxnId="{E98C3AB7-516D-4092-9329-ABA719BFA818}">
      <dgm:prSet/>
      <dgm:spPr/>
      <dgm:t>
        <a:bodyPr/>
        <a:lstStyle/>
        <a:p>
          <a:endParaRPr lang="en-US"/>
        </a:p>
      </dgm:t>
    </dgm:pt>
    <dgm:pt modelId="{1FCCAF49-F759-4AAB-BA85-0A8ADBD91B50}" type="sibTrans" cxnId="{E98C3AB7-516D-4092-9329-ABA719BFA818}">
      <dgm:prSet/>
      <dgm:spPr/>
      <dgm:t>
        <a:bodyPr/>
        <a:lstStyle/>
        <a:p>
          <a:endParaRPr lang="en-US"/>
        </a:p>
      </dgm:t>
    </dgm:pt>
    <dgm:pt modelId="{3DFA1254-8977-4B89-897D-48DEF4656C02}" type="pres">
      <dgm:prSet presAssocID="{C92B010A-934C-4C24-8003-8C2346F07E42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1E9208A5-FCA4-4C25-9082-E4AD17384127}" type="pres">
      <dgm:prSet presAssocID="{2A1FC7FE-810E-4E27-B39F-0A4C91742F85}" presName="centerShape" presStyleLbl="node0" presStyleIdx="0" presStyleCnt="1"/>
      <dgm:spPr/>
      <dgm:t>
        <a:bodyPr/>
        <a:lstStyle/>
        <a:p>
          <a:endParaRPr lang="it-IT"/>
        </a:p>
      </dgm:t>
    </dgm:pt>
    <dgm:pt modelId="{32C7558C-5B93-4D6B-A073-4BBEDA5F59C0}" type="pres">
      <dgm:prSet presAssocID="{5EF59EAE-D8B4-4845-B9AD-6BC90459D943}" presName="parTrans" presStyleLbl="sibTrans2D1" presStyleIdx="0" presStyleCnt="5"/>
      <dgm:spPr/>
      <dgm:t>
        <a:bodyPr/>
        <a:lstStyle/>
        <a:p>
          <a:endParaRPr lang="it-IT"/>
        </a:p>
      </dgm:t>
    </dgm:pt>
    <dgm:pt modelId="{BF5330A3-566D-4FDD-878C-06875CCAEFB7}" type="pres">
      <dgm:prSet presAssocID="{5EF59EAE-D8B4-4845-B9AD-6BC90459D943}" presName="connectorText" presStyleLbl="sibTrans2D1" presStyleIdx="0" presStyleCnt="5"/>
      <dgm:spPr/>
      <dgm:t>
        <a:bodyPr/>
        <a:lstStyle/>
        <a:p>
          <a:endParaRPr lang="it-IT"/>
        </a:p>
      </dgm:t>
    </dgm:pt>
    <dgm:pt modelId="{AEE66C6A-35E9-4AEA-933D-AC9F8C02E944}" type="pres">
      <dgm:prSet presAssocID="{DB75C944-BE25-4240-A941-EDA1B8FBE596}" presName="node" presStyleLbl="node1" presStyleIdx="0" presStyleCnt="5" custRadScaleRad="99287" custRadScaleInc="537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C3541F28-4B00-47A1-B588-4D2A11526BD5}" type="pres">
      <dgm:prSet presAssocID="{17BA49B1-B2F8-4AA3-8BD6-3442DBD3A7B7}" presName="parTrans" presStyleLbl="sibTrans2D1" presStyleIdx="1" presStyleCnt="5"/>
      <dgm:spPr/>
      <dgm:t>
        <a:bodyPr/>
        <a:lstStyle/>
        <a:p>
          <a:endParaRPr lang="it-IT"/>
        </a:p>
      </dgm:t>
    </dgm:pt>
    <dgm:pt modelId="{D827E48E-69A3-4100-9807-F45DC6F31E7E}" type="pres">
      <dgm:prSet presAssocID="{17BA49B1-B2F8-4AA3-8BD6-3442DBD3A7B7}" presName="connectorText" presStyleLbl="sibTrans2D1" presStyleIdx="1" presStyleCnt="5"/>
      <dgm:spPr/>
      <dgm:t>
        <a:bodyPr/>
        <a:lstStyle/>
        <a:p>
          <a:endParaRPr lang="it-IT"/>
        </a:p>
      </dgm:t>
    </dgm:pt>
    <dgm:pt modelId="{8D0E35D2-92DE-443B-A5B7-29318D2F04D5}" type="pres">
      <dgm:prSet presAssocID="{ADD123F5-E90C-4E55-BD18-51428081031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1F1CAE42-D6DD-42DA-AC3F-123E91D265B4}" type="pres">
      <dgm:prSet presAssocID="{D2A208C7-CFD9-4A1C-926B-6C05EED9BAD1}" presName="parTrans" presStyleLbl="sibTrans2D1" presStyleIdx="2" presStyleCnt="5"/>
      <dgm:spPr/>
      <dgm:t>
        <a:bodyPr/>
        <a:lstStyle/>
        <a:p>
          <a:endParaRPr lang="it-IT"/>
        </a:p>
      </dgm:t>
    </dgm:pt>
    <dgm:pt modelId="{BE9F80F0-0F8D-4865-81B3-01944E8163F8}" type="pres">
      <dgm:prSet presAssocID="{D2A208C7-CFD9-4A1C-926B-6C05EED9BAD1}" presName="connectorText" presStyleLbl="sibTrans2D1" presStyleIdx="2" presStyleCnt="5"/>
      <dgm:spPr/>
      <dgm:t>
        <a:bodyPr/>
        <a:lstStyle/>
        <a:p>
          <a:endParaRPr lang="it-IT"/>
        </a:p>
      </dgm:t>
    </dgm:pt>
    <dgm:pt modelId="{4C59F99C-A5F3-420C-91E7-DA5458EC14AF}" type="pres">
      <dgm:prSet presAssocID="{88A6FB78-1C0A-44F4-808D-ACD1A4EB0997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5460063-BE04-4DF1-853E-1C8F17153FD3}" type="pres">
      <dgm:prSet presAssocID="{749766FF-8620-4D9C-B7EC-C42115F7E28F}" presName="parTrans" presStyleLbl="sibTrans2D1" presStyleIdx="3" presStyleCnt="5"/>
      <dgm:spPr/>
      <dgm:t>
        <a:bodyPr/>
        <a:lstStyle/>
        <a:p>
          <a:endParaRPr lang="it-IT"/>
        </a:p>
      </dgm:t>
    </dgm:pt>
    <dgm:pt modelId="{8C8A960D-5900-4316-BD95-38E7C5C66B41}" type="pres">
      <dgm:prSet presAssocID="{749766FF-8620-4D9C-B7EC-C42115F7E28F}" presName="connectorText" presStyleLbl="sibTrans2D1" presStyleIdx="3" presStyleCnt="5"/>
      <dgm:spPr/>
      <dgm:t>
        <a:bodyPr/>
        <a:lstStyle/>
        <a:p>
          <a:endParaRPr lang="it-IT"/>
        </a:p>
      </dgm:t>
    </dgm:pt>
    <dgm:pt modelId="{DC7A1775-1526-48BB-AB7C-2696F06AE45E}" type="pres">
      <dgm:prSet presAssocID="{51491469-05D8-4598-BBE0-C310B2FE6AF4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4C4B13D-A7D7-4122-918F-249070C120FA}" type="pres">
      <dgm:prSet presAssocID="{7030CC99-679F-4455-B463-F567C9016293}" presName="parTrans" presStyleLbl="sibTrans2D1" presStyleIdx="4" presStyleCnt="5"/>
      <dgm:spPr/>
      <dgm:t>
        <a:bodyPr/>
        <a:lstStyle/>
        <a:p>
          <a:endParaRPr lang="it-IT"/>
        </a:p>
      </dgm:t>
    </dgm:pt>
    <dgm:pt modelId="{0BBA007A-9AFE-4E64-B8BB-DE32139611B1}" type="pres">
      <dgm:prSet presAssocID="{7030CC99-679F-4455-B463-F567C9016293}" presName="connectorText" presStyleLbl="sibTrans2D1" presStyleIdx="4" presStyleCnt="5"/>
      <dgm:spPr/>
      <dgm:t>
        <a:bodyPr/>
        <a:lstStyle/>
        <a:p>
          <a:endParaRPr lang="it-IT"/>
        </a:p>
      </dgm:t>
    </dgm:pt>
    <dgm:pt modelId="{249DB14D-AF4F-4DD5-BF79-1849D6012056}" type="pres">
      <dgm:prSet presAssocID="{38E60851-72DA-47C5-BB99-4A9BECC43432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F9490B02-BC82-490D-972D-B37BC0EA1E04}" srcId="{2A1FC7FE-810E-4E27-B39F-0A4C91742F85}" destId="{DB75C944-BE25-4240-A941-EDA1B8FBE596}" srcOrd="0" destOrd="0" parTransId="{5EF59EAE-D8B4-4845-B9AD-6BC90459D943}" sibTransId="{BEF046B8-7CFB-405B-AD3D-6F41D8F5A683}"/>
    <dgm:cxn modelId="{475A6BD0-EE96-4A59-996E-BD259A7ACF00}" srcId="{C92B010A-934C-4C24-8003-8C2346F07E42}" destId="{2A1FC7FE-810E-4E27-B39F-0A4C91742F85}" srcOrd="0" destOrd="0" parTransId="{759D70C9-7F52-4CF8-9630-754B7C411FCF}" sibTransId="{87632A7A-C8DE-49CB-B789-33B3ABB819AC}"/>
    <dgm:cxn modelId="{4F7D9E6A-A050-44C6-85E1-CADDDE1AF6C3}" type="presOf" srcId="{ADD123F5-E90C-4E55-BD18-514280810311}" destId="{8D0E35D2-92DE-443B-A5B7-29318D2F04D5}" srcOrd="0" destOrd="0" presId="urn:microsoft.com/office/officeart/2005/8/layout/radial5"/>
    <dgm:cxn modelId="{B1CDF6E8-0D36-411C-9B8C-E6FC37D99774}" type="presOf" srcId="{38E60851-72DA-47C5-BB99-4A9BECC43432}" destId="{249DB14D-AF4F-4DD5-BF79-1849D6012056}" srcOrd="0" destOrd="0" presId="urn:microsoft.com/office/officeart/2005/8/layout/radial5"/>
    <dgm:cxn modelId="{E98C3AB7-516D-4092-9329-ABA719BFA818}" srcId="{2A1FC7FE-810E-4E27-B39F-0A4C91742F85}" destId="{ADD123F5-E90C-4E55-BD18-514280810311}" srcOrd="1" destOrd="0" parTransId="{17BA49B1-B2F8-4AA3-8BD6-3442DBD3A7B7}" sibTransId="{1FCCAF49-F759-4AAB-BA85-0A8ADBD91B50}"/>
    <dgm:cxn modelId="{6D06880D-BD31-411E-A106-B00D9A052EDD}" type="presOf" srcId="{D2A208C7-CFD9-4A1C-926B-6C05EED9BAD1}" destId="{1F1CAE42-D6DD-42DA-AC3F-123E91D265B4}" srcOrd="0" destOrd="0" presId="urn:microsoft.com/office/officeart/2005/8/layout/radial5"/>
    <dgm:cxn modelId="{F4D79CA9-88FD-4ECC-8D67-17C49399B825}" type="presOf" srcId="{2A1FC7FE-810E-4E27-B39F-0A4C91742F85}" destId="{1E9208A5-FCA4-4C25-9082-E4AD17384127}" srcOrd="0" destOrd="0" presId="urn:microsoft.com/office/officeart/2005/8/layout/radial5"/>
    <dgm:cxn modelId="{DB0C740F-CAB7-4899-9390-071732BCE4AE}" srcId="{2A1FC7FE-810E-4E27-B39F-0A4C91742F85}" destId="{51491469-05D8-4598-BBE0-C310B2FE6AF4}" srcOrd="3" destOrd="0" parTransId="{749766FF-8620-4D9C-B7EC-C42115F7E28F}" sibTransId="{9EBAF946-5947-4CCF-AA2E-0EDD42E51B6D}"/>
    <dgm:cxn modelId="{37E7C0D7-2C29-4E60-A4A0-96659876C4D1}" type="presOf" srcId="{7030CC99-679F-4455-B463-F567C9016293}" destId="{94C4B13D-A7D7-4122-918F-249070C120FA}" srcOrd="0" destOrd="0" presId="urn:microsoft.com/office/officeart/2005/8/layout/radial5"/>
    <dgm:cxn modelId="{9F1FC258-A249-44F1-B97E-DA45531576D0}" type="presOf" srcId="{5EF59EAE-D8B4-4845-B9AD-6BC90459D943}" destId="{32C7558C-5B93-4D6B-A073-4BBEDA5F59C0}" srcOrd="0" destOrd="0" presId="urn:microsoft.com/office/officeart/2005/8/layout/radial5"/>
    <dgm:cxn modelId="{46FAF9F6-76A8-47E0-8B89-BA62B96B8A4F}" srcId="{2A1FC7FE-810E-4E27-B39F-0A4C91742F85}" destId="{88A6FB78-1C0A-44F4-808D-ACD1A4EB0997}" srcOrd="2" destOrd="0" parTransId="{D2A208C7-CFD9-4A1C-926B-6C05EED9BAD1}" sibTransId="{599C1258-D429-4CEE-B7BA-10F437B4B518}"/>
    <dgm:cxn modelId="{B9979198-0D7E-4486-A22D-F50ED1343553}" type="presOf" srcId="{C92B010A-934C-4C24-8003-8C2346F07E42}" destId="{3DFA1254-8977-4B89-897D-48DEF4656C02}" srcOrd="0" destOrd="0" presId="urn:microsoft.com/office/officeart/2005/8/layout/radial5"/>
    <dgm:cxn modelId="{DB533757-6005-4355-8FE5-A1F5B133DA4F}" srcId="{2A1FC7FE-810E-4E27-B39F-0A4C91742F85}" destId="{38E60851-72DA-47C5-BB99-4A9BECC43432}" srcOrd="4" destOrd="0" parTransId="{7030CC99-679F-4455-B463-F567C9016293}" sibTransId="{95CD57B1-3D5F-4E94-ACAA-253AB884D211}"/>
    <dgm:cxn modelId="{6B2F3367-9F19-4B95-88F7-D70146177396}" type="presOf" srcId="{88A6FB78-1C0A-44F4-808D-ACD1A4EB0997}" destId="{4C59F99C-A5F3-420C-91E7-DA5458EC14AF}" srcOrd="0" destOrd="0" presId="urn:microsoft.com/office/officeart/2005/8/layout/radial5"/>
    <dgm:cxn modelId="{E32DC8A6-8FFA-40D4-8359-EDEE48D3AAF9}" type="presOf" srcId="{749766FF-8620-4D9C-B7EC-C42115F7E28F}" destId="{8C8A960D-5900-4316-BD95-38E7C5C66B41}" srcOrd="1" destOrd="0" presId="urn:microsoft.com/office/officeart/2005/8/layout/radial5"/>
    <dgm:cxn modelId="{75DAC9C3-5781-491B-901E-DBFC9FA92BFA}" type="presOf" srcId="{17BA49B1-B2F8-4AA3-8BD6-3442DBD3A7B7}" destId="{D827E48E-69A3-4100-9807-F45DC6F31E7E}" srcOrd="1" destOrd="0" presId="urn:microsoft.com/office/officeart/2005/8/layout/radial5"/>
    <dgm:cxn modelId="{B10BA690-64C2-41F2-AF13-CCD960A3DE74}" type="presOf" srcId="{749766FF-8620-4D9C-B7EC-C42115F7E28F}" destId="{D5460063-BE04-4DF1-853E-1C8F17153FD3}" srcOrd="0" destOrd="0" presId="urn:microsoft.com/office/officeart/2005/8/layout/radial5"/>
    <dgm:cxn modelId="{25108668-9C84-45B4-BABA-06EAD0443BC5}" type="presOf" srcId="{D2A208C7-CFD9-4A1C-926B-6C05EED9BAD1}" destId="{BE9F80F0-0F8D-4865-81B3-01944E8163F8}" srcOrd="1" destOrd="0" presId="urn:microsoft.com/office/officeart/2005/8/layout/radial5"/>
    <dgm:cxn modelId="{FADB50A2-3D34-4B85-B2E5-68224519795C}" type="presOf" srcId="{DB75C944-BE25-4240-A941-EDA1B8FBE596}" destId="{AEE66C6A-35E9-4AEA-933D-AC9F8C02E944}" srcOrd="0" destOrd="0" presId="urn:microsoft.com/office/officeart/2005/8/layout/radial5"/>
    <dgm:cxn modelId="{783F5462-AAA5-4249-ACAE-DFD21E8A969B}" type="presOf" srcId="{51491469-05D8-4598-BBE0-C310B2FE6AF4}" destId="{DC7A1775-1526-48BB-AB7C-2696F06AE45E}" srcOrd="0" destOrd="0" presId="urn:microsoft.com/office/officeart/2005/8/layout/radial5"/>
    <dgm:cxn modelId="{D0189209-1BAA-4B39-8816-A44329F4AB3B}" type="presOf" srcId="{17BA49B1-B2F8-4AA3-8BD6-3442DBD3A7B7}" destId="{C3541F28-4B00-47A1-B588-4D2A11526BD5}" srcOrd="0" destOrd="0" presId="urn:microsoft.com/office/officeart/2005/8/layout/radial5"/>
    <dgm:cxn modelId="{D85C9EFF-3BCF-4B33-8388-07C8E6EA0C05}" type="presOf" srcId="{5EF59EAE-D8B4-4845-B9AD-6BC90459D943}" destId="{BF5330A3-566D-4FDD-878C-06875CCAEFB7}" srcOrd="1" destOrd="0" presId="urn:microsoft.com/office/officeart/2005/8/layout/radial5"/>
    <dgm:cxn modelId="{A43D78E8-58F3-429C-BE95-0DC56A88B14A}" type="presOf" srcId="{7030CC99-679F-4455-B463-F567C9016293}" destId="{0BBA007A-9AFE-4E64-B8BB-DE32139611B1}" srcOrd="1" destOrd="0" presId="urn:microsoft.com/office/officeart/2005/8/layout/radial5"/>
    <dgm:cxn modelId="{B1478A9A-5793-45DC-91A4-397A227C9EFD}" type="presParOf" srcId="{3DFA1254-8977-4B89-897D-48DEF4656C02}" destId="{1E9208A5-FCA4-4C25-9082-E4AD17384127}" srcOrd="0" destOrd="0" presId="urn:microsoft.com/office/officeart/2005/8/layout/radial5"/>
    <dgm:cxn modelId="{5F17DD6B-C16B-468C-AFD3-54092383F3F0}" type="presParOf" srcId="{3DFA1254-8977-4B89-897D-48DEF4656C02}" destId="{32C7558C-5B93-4D6B-A073-4BBEDA5F59C0}" srcOrd="1" destOrd="0" presId="urn:microsoft.com/office/officeart/2005/8/layout/radial5"/>
    <dgm:cxn modelId="{C755248B-5CA3-46EA-90FC-D52DF032B9D9}" type="presParOf" srcId="{32C7558C-5B93-4D6B-A073-4BBEDA5F59C0}" destId="{BF5330A3-566D-4FDD-878C-06875CCAEFB7}" srcOrd="0" destOrd="0" presId="urn:microsoft.com/office/officeart/2005/8/layout/radial5"/>
    <dgm:cxn modelId="{CC05F945-F158-406E-A4E7-202DD878AE95}" type="presParOf" srcId="{3DFA1254-8977-4B89-897D-48DEF4656C02}" destId="{AEE66C6A-35E9-4AEA-933D-AC9F8C02E944}" srcOrd="2" destOrd="0" presId="urn:microsoft.com/office/officeart/2005/8/layout/radial5"/>
    <dgm:cxn modelId="{9691F747-8242-45A9-A8B1-BF3923E932ED}" type="presParOf" srcId="{3DFA1254-8977-4B89-897D-48DEF4656C02}" destId="{C3541F28-4B00-47A1-B588-4D2A11526BD5}" srcOrd="3" destOrd="0" presId="urn:microsoft.com/office/officeart/2005/8/layout/radial5"/>
    <dgm:cxn modelId="{1C9D6666-AFFF-4FD7-A7EE-AE2A29386DF2}" type="presParOf" srcId="{C3541F28-4B00-47A1-B588-4D2A11526BD5}" destId="{D827E48E-69A3-4100-9807-F45DC6F31E7E}" srcOrd="0" destOrd="0" presId="urn:microsoft.com/office/officeart/2005/8/layout/radial5"/>
    <dgm:cxn modelId="{2AAABB3A-3BB4-45B3-8C5B-51424FA62131}" type="presParOf" srcId="{3DFA1254-8977-4B89-897D-48DEF4656C02}" destId="{8D0E35D2-92DE-443B-A5B7-29318D2F04D5}" srcOrd="4" destOrd="0" presId="urn:microsoft.com/office/officeart/2005/8/layout/radial5"/>
    <dgm:cxn modelId="{0BAC77D6-0BEB-4732-8D7C-B8D1234EE53A}" type="presParOf" srcId="{3DFA1254-8977-4B89-897D-48DEF4656C02}" destId="{1F1CAE42-D6DD-42DA-AC3F-123E91D265B4}" srcOrd="5" destOrd="0" presId="urn:microsoft.com/office/officeart/2005/8/layout/radial5"/>
    <dgm:cxn modelId="{BAF14E97-043F-4A9B-BFF0-C105C4649A01}" type="presParOf" srcId="{1F1CAE42-D6DD-42DA-AC3F-123E91D265B4}" destId="{BE9F80F0-0F8D-4865-81B3-01944E8163F8}" srcOrd="0" destOrd="0" presId="urn:microsoft.com/office/officeart/2005/8/layout/radial5"/>
    <dgm:cxn modelId="{E0A7CB6F-938E-4BC1-94E7-30B47602DCAD}" type="presParOf" srcId="{3DFA1254-8977-4B89-897D-48DEF4656C02}" destId="{4C59F99C-A5F3-420C-91E7-DA5458EC14AF}" srcOrd="6" destOrd="0" presId="urn:microsoft.com/office/officeart/2005/8/layout/radial5"/>
    <dgm:cxn modelId="{375325A8-799A-45C9-85A2-5DFA6313A0FA}" type="presParOf" srcId="{3DFA1254-8977-4B89-897D-48DEF4656C02}" destId="{D5460063-BE04-4DF1-853E-1C8F17153FD3}" srcOrd="7" destOrd="0" presId="urn:microsoft.com/office/officeart/2005/8/layout/radial5"/>
    <dgm:cxn modelId="{BB4A7A93-700D-4A0C-8324-5F752F6F9AFF}" type="presParOf" srcId="{D5460063-BE04-4DF1-853E-1C8F17153FD3}" destId="{8C8A960D-5900-4316-BD95-38E7C5C66B41}" srcOrd="0" destOrd="0" presId="urn:microsoft.com/office/officeart/2005/8/layout/radial5"/>
    <dgm:cxn modelId="{DDD399DF-DCD2-4D49-AF40-5CEC0939628A}" type="presParOf" srcId="{3DFA1254-8977-4B89-897D-48DEF4656C02}" destId="{DC7A1775-1526-48BB-AB7C-2696F06AE45E}" srcOrd="8" destOrd="0" presId="urn:microsoft.com/office/officeart/2005/8/layout/radial5"/>
    <dgm:cxn modelId="{ACC55699-B798-413D-A1D3-C284FCFEE693}" type="presParOf" srcId="{3DFA1254-8977-4B89-897D-48DEF4656C02}" destId="{94C4B13D-A7D7-4122-918F-249070C120FA}" srcOrd="9" destOrd="0" presId="urn:microsoft.com/office/officeart/2005/8/layout/radial5"/>
    <dgm:cxn modelId="{DBE404F3-95B8-4315-8762-08E3C25C262E}" type="presParOf" srcId="{94C4B13D-A7D7-4122-918F-249070C120FA}" destId="{0BBA007A-9AFE-4E64-B8BB-DE32139611B1}" srcOrd="0" destOrd="0" presId="urn:microsoft.com/office/officeart/2005/8/layout/radial5"/>
    <dgm:cxn modelId="{ED52DB4D-5461-4AB8-91D5-83AC3DD54A53}" type="presParOf" srcId="{3DFA1254-8977-4B89-897D-48DEF4656C02}" destId="{249DB14D-AF4F-4DD5-BF79-1849D6012056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9208A5-FCA4-4C25-9082-E4AD17384127}">
      <dsp:nvSpPr>
        <dsp:cNvPr id="0" name=""/>
        <dsp:cNvSpPr/>
      </dsp:nvSpPr>
      <dsp:spPr>
        <a:xfrm>
          <a:off x="3616638" y="1975871"/>
          <a:ext cx="1409518" cy="1409518"/>
        </a:xfrm>
        <a:prstGeom prst="ellips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/>
            <a:t>Empowerment </a:t>
          </a:r>
          <a:r>
            <a:rPr lang="en-US" sz="1200" kern="1200" dirty="0" err="1"/>
            <a:t>Psicologico</a:t>
          </a:r>
          <a:endParaRPr lang="en-US" sz="1200" kern="1200" dirty="0"/>
        </a:p>
      </dsp:txBody>
      <dsp:txXfrm>
        <a:off x="3823057" y="2182290"/>
        <a:ext cx="996680" cy="996680"/>
      </dsp:txXfrm>
    </dsp:sp>
    <dsp:sp modelId="{32C7558C-5B93-4D6B-A073-4BBEDA5F59C0}">
      <dsp:nvSpPr>
        <dsp:cNvPr id="0" name=""/>
        <dsp:cNvSpPr/>
      </dsp:nvSpPr>
      <dsp:spPr>
        <a:xfrm rot="16211599">
          <a:off x="4178910" y="1469479"/>
          <a:ext cx="291531" cy="4792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4222492" y="1609055"/>
        <a:ext cx="204072" cy="287542"/>
      </dsp:txXfrm>
    </dsp:sp>
    <dsp:sp modelId="{AEE66C6A-35E9-4AEA-933D-AC9F8C02E944}">
      <dsp:nvSpPr>
        <dsp:cNvPr id="0" name=""/>
        <dsp:cNvSpPr/>
      </dsp:nvSpPr>
      <dsp:spPr>
        <a:xfrm>
          <a:off x="3623250" y="16304"/>
          <a:ext cx="1409518" cy="1409518"/>
        </a:xfrm>
        <a:prstGeom prst="ellips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/>
            <a:t>Soddisfazione</a:t>
          </a:r>
          <a:r>
            <a:rPr lang="en-US" sz="1100" kern="1200" dirty="0"/>
            <a:t> </a:t>
          </a:r>
          <a:r>
            <a:rPr lang="en-US" sz="1100" kern="1200" dirty="0" err="1"/>
            <a:t>lavorativa</a:t>
          </a:r>
          <a:endParaRPr lang="en-US" sz="1100" kern="1200" dirty="0"/>
        </a:p>
      </dsp:txBody>
      <dsp:txXfrm>
        <a:off x="3829669" y="222723"/>
        <a:ext cx="996680" cy="996680"/>
      </dsp:txXfrm>
    </dsp:sp>
    <dsp:sp modelId="{C3541F28-4B00-47A1-B588-4D2A11526BD5}">
      <dsp:nvSpPr>
        <dsp:cNvPr id="0" name=""/>
        <dsp:cNvSpPr/>
      </dsp:nvSpPr>
      <dsp:spPr>
        <a:xfrm rot="20520000">
          <a:off x="5102381" y="2138681"/>
          <a:ext cx="298989" cy="4792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5104576" y="2248387"/>
        <a:ext cx="209292" cy="287542"/>
      </dsp:txXfrm>
    </dsp:sp>
    <dsp:sp modelId="{8D0E35D2-92DE-443B-A5B7-29318D2F04D5}">
      <dsp:nvSpPr>
        <dsp:cNvPr id="0" name=""/>
        <dsp:cNvSpPr/>
      </dsp:nvSpPr>
      <dsp:spPr>
        <a:xfrm>
          <a:off x="5493691" y="1365980"/>
          <a:ext cx="1409518" cy="1409518"/>
        </a:xfrm>
        <a:prstGeom prst="ellips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/>
            <a:t>Performance </a:t>
          </a:r>
          <a:r>
            <a:rPr lang="en-US" sz="1100" kern="1200" dirty="0" err="1"/>
            <a:t>lavorativa</a:t>
          </a:r>
          <a:endParaRPr lang="en-US" sz="1100" kern="1200" dirty="0"/>
        </a:p>
      </dsp:txBody>
      <dsp:txXfrm>
        <a:off x="5700110" y="1572399"/>
        <a:ext cx="996680" cy="996680"/>
      </dsp:txXfrm>
    </dsp:sp>
    <dsp:sp modelId="{1F1CAE42-D6DD-42DA-AC3F-123E91D265B4}">
      <dsp:nvSpPr>
        <dsp:cNvPr id="0" name=""/>
        <dsp:cNvSpPr/>
      </dsp:nvSpPr>
      <dsp:spPr>
        <a:xfrm rot="3240000">
          <a:off x="4746970" y="3232525"/>
          <a:ext cx="298989" cy="4792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>
        <a:off x="4765457" y="3292089"/>
        <a:ext cx="209292" cy="287542"/>
      </dsp:txXfrm>
    </dsp:sp>
    <dsp:sp modelId="{4C59F99C-A5F3-420C-91E7-DA5458EC14AF}">
      <dsp:nvSpPr>
        <dsp:cNvPr id="0" name=""/>
        <dsp:cNvSpPr/>
      </dsp:nvSpPr>
      <dsp:spPr>
        <a:xfrm>
          <a:off x="4776721" y="3572588"/>
          <a:ext cx="1409518" cy="1409518"/>
        </a:xfrm>
        <a:prstGeom prst="ellips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/>
            <a:t>Coinvolgimento</a:t>
          </a:r>
          <a:r>
            <a:rPr lang="en-US" sz="1100" kern="1200" dirty="0"/>
            <a:t> </a:t>
          </a:r>
          <a:r>
            <a:rPr lang="en-US" sz="1100" kern="1200" dirty="0" err="1"/>
            <a:t>lavorativo</a:t>
          </a:r>
          <a:endParaRPr lang="en-US" sz="1100" kern="1200" dirty="0"/>
        </a:p>
      </dsp:txBody>
      <dsp:txXfrm>
        <a:off x="4983140" y="3779007"/>
        <a:ext cx="996680" cy="996680"/>
      </dsp:txXfrm>
    </dsp:sp>
    <dsp:sp modelId="{D5460063-BE04-4DF1-853E-1C8F17153FD3}">
      <dsp:nvSpPr>
        <dsp:cNvPr id="0" name=""/>
        <dsp:cNvSpPr/>
      </dsp:nvSpPr>
      <dsp:spPr>
        <a:xfrm rot="7560000">
          <a:off x="3596835" y="3232525"/>
          <a:ext cx="298989" cy="4792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 rot="10800000">
        <a:off x="3668045" y="3292089"/>
        <a:ext cx="209292" cy="287542"/>
      </dsp:txXfrm>
    </dsp:sp>
    <dsp:sp modelId="{DC7A1775-1526-48BB-AB7C-2696F06AE45E}">
      <dsp:nvSpPr>
        <dsp:cNvPr id="0" name=""/>
        <dsp:cNvSpPr/>
      </dsp:nvSpPr>
      <dsp:spPr>
        <a:xfrm>
          <a:off x="2456556" y="3572588"/>
          <a:ext cx="1409518" cy="1409518"/>
        </a:xfrm>
        <a:prstGeom prst="ellips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/>
            <a:t>Minori</a:t>
          </a:r>
          <a:r>
            <a:rPr lang="en-US" sz="1100" kern="1200" dirty="0"/>
            <a:t> </a:t>
          </a:r>
          <a:r>
            <a:rPr lang="en-US" sz="1100" kern="1200" dirty="0" err="1"/>
            <a:t>livelli</a:t>
          </a:r>
          <a:r>
            <a:rPr lang="en-US" sz="1100" kern="1200" dirty="0"/>
            <a:t> di stress</a:t>
          </a:r>
        </a:p>
      </dsp:txBody>
      <dsp:txXfrm>
        <a:off x="2662975" y="3779007"/>
        <a:ext cx="996680" cy="996680"/>
      </dsp:txXfrm>
    </dsp:sp>
    <dsp:sp modelId="{94C4B13D-A7D7-4122-918F-249070C120FA}">
      <dsp:nvSpPr>
        <dsp:cNvPr id="0" name=""/>
        <dsp:cNvSpPr/>
      </dsp:nvSpPr>
      <dsp:spPr>
        <a:xfrm rot="11880000">
          <a:off x="3241424" y="2138681"/>
          <a:ext cx="298989" cy="47923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900" kern="1200"/>
        </a:p>
      </dsp:txBody>
      <dsp:txXfrm rot="10800000">
        <a:off x="3328926" y="2248387"/>
        <a:ext cx="209292" cy="287542"/>
      </dsp:txXfrm>
    </dsp:sp>
    <dsp:sp modelId="{249DB14D-AF4F-4DD5-BF79-1849D6012056}">
      <dsp:nvSpPr>
        <dsp:cNvPr id="0" name=""/>
        <dsp:cNvSpPr/>
      </dsp:nvSpPr>
      <dsp:spPr>
        <a:xfrm>
          <a:off x="1739585" y="1365980"/>
          <a:ext cx="1409518" cy="1409518"/>
        </a:xfrm>
        <a:prstGeom prst="ellipse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 err="1"/>
            <a:t>Minori</a:t>
          </a:r>
          <a:r>
            <a:rPr lang="en-US" sz="1100" kern="1200" dirty="0"/>
            <a:t> </a:t>
          </a:r>
          <a:r>
            <a:rPr lang="en-US" sz="1100" kern="1200" dirty="0" err="1"/>
            <a:t>intenzioni</a:t>
          </a:r>
          <a:r>
            <a:rPr lang="en-US" sz="1100" kern="1200" dirty="0"/>
            <a:t> di Turnover</a:t>
          </a:r>
        </a:p>
      </dsp:txBody>
      <dsp:txXfrm>
        <a:off x="1946004" y="1572399"/>
        <a:ext cx="996680" cy="9966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0E685EC8-9BC1-415A-BAC1-FF9320DB82AA}" type="datetimeFigureOut">
              <a:rPr lang="it-IT" smtClean="0"/>
              <a:t>11/11/2018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4CF2EA84-831E-4125-9261-11130C859DC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73557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A3F9D743-F1D5-45C6-B7F0-E190BB8E3DBC}" type="datetimeFigureOut">
              <a:rPr lang="it-IT"/>
              <a:pPr>
                <a:defRPr/>
              </a:pPr>
              <a:t>11/11/2018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95363" y="768350"/>
            <a:ext cx="5113337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pPr lvl="0"/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it-IT" noProof="0"/>
              <a:t>Fare clic per modificare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DC613710-7B5E-452D-8EC5-BD4D37AF87E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Ancora</a:t>
            </a:r>
            <a:r>
              <a:rPr lang="en-US" dirty="0"/>
              <a:t> da </a:t>
            </a:r>
            <a:r>
              <a:rPr lang="en-US" dirty="0" err="1"/>
              <a:t>inserire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sottotitolo</a:t>
            </a:r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C613710-7B5E-452D-8EC5-BD4D37AF87EA}" type="slidenum">
              <a:rPr lang="it-IT" smtClean="0"/>
              <a:pPr>
                <a:defRPr/>
              </a:pPr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69128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7"/>
          <p:cNvSpPr txBox="1">
            <a:spLocks noGrp="1" noChangeArrowheads="1"/>
          </p:cNvSpPr>
          <p:nvPr/>
        </p:nvSpPr>
        <p:spPr bwMode="auto">
          <a:xfrm>
            <a:off x="4023992" y="9721106"/>
            <a:ext cx="3078427" cy="511731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9075" tIns="49538" rIns="99075" bIns="49538" anchor="b"/>
          <a:lstStyle/>
          <a:p>
            <a:pPr algn="r">
              <a:defRPr/>
            </a:pPr>
            <a:fld id="{00978E1F-4A9A-4731-A2E9-4ED99CA49BAE}" type="slidenum">
              <a:rPr lang="it-IT" sz="1300">
                <a:latin typeface="+mn-lt"/>
              </a:rPr>
              <a:pPr algn="r">
                <a:defRPr/>
              </a:pPr>
              <a:t>17</a:t>
            </a:fld>
            <a:endParaRPr lang="it-IT" sz="1300">
              <a:latin typeface="+mn-lt"/>
            </a:endParaRPr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it-IT" sz="1500" dirty="0">
                <a:latin typeface="Verdana" pitchFamily="34" charset="0"/>
              </a:rPr>
              <a:t>IL DECLINO E L’ELEVATA “MORTALITA’” DELLE ORGANIZZAZIONI, DIMOSTRA CHE MOLTO SPESSO I PIANI DI SVILUPPO NON SONO REALIZZATI, FALLISCONO</a:t>
            </a:r>
          </a:p>
          <a:p>
            <a:pPr algn="ctr" eaLnBrk="1" hangingPunct="1">
              <a:spcBef>
                <a:spcPct val="50000"/>
              </a:spcBef>
            </a:pPr>
            <a:endParaRPr lang="it-IT" sz="1500" dirty="0">
              <a:latin typeface="Verdana" pitchFamily="34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it-IT" dirty="0">
                <a:latin typeface="Tahoma" pitchFamily="34" charset="0"/>
              </a:rPr>
              <a:t>LA DISCREPANZA TRA PIANI DI INTERVENTO ORGANIZZATIVO E EFFETTIVA CAPACITA’ DI PRODURRE CAMBIAMENTO PONE SERI INTERROGATIVI ALLE SCIENZE SOCIALI APPLICATE </a:t>
            </a:r>
            <a:endParaRPr lang="fr-FR" dirty="0">
              <a:latin typeface="Tahoma" pitchFamily="34" charset="0"/>
            </a:endParaRPr>
          </a:p>
          <a:p>
            <a:pPr eaLnBrk="1" hangingPunct="1"/>
            <a:endParaRPr lang="it-IT" dirty="0"/>
          </a:p>
        </p:txBody>
      </p:sp>
      <p:sp>
        <p:nvSpPr>
          <p:cNvPr id="4" name="Segnaposto numero diapositiva 3"/>
          <p:cNvSpPr txBox="1">
            <a:spLocks noGrp="1"/>
          </p:cNvSpPr>
          <p:nvPr/>
        </p:nvSpPr>
        <p:spPr>
          <a:xfrm>
            <a:off x="4023992" y="9721106"/>
            <a:ext cx="3078427" cy="511731"/>
          </a:xfrm>
          <a:prstGeom prst="rect">
            <a:avLst/>
          </a:prstGeom>
          <a:noFill/>
        </p:spPr>
        <p:txBody>
          <a:bodyPr lIns="99075" tIns="49538" rIns="99075" bIns="49538" anchor="b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15284396-83AE-4E45-A24E-A31E6FFD2BFD}" type="slidenum">
              <a:rPr lang="it-IT" sz="130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18</a:t>
            </a:fld>
            <a:endParaRPr lang="it-IT" sz="1300">
              <a:latin typeface="+mn-lt"/>
              <a:cs typeface="+mn-cs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7">
            <a:extLst>
              <a:ext uri="{FF2B5EF4-FFF2-40B4-BE49-F238E27FC236}">
                <a16:creationId xmlns:a16="http://schemas.microsoft.com/office/drawing/2014/main" id="{B9CC4253-3F89-406C-BBA3-22098777788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004513">
              <a:defRPr sz="26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1pPr>
            <a:lvl2pPr marL="804986" indent="-309610" defTabSz="1004513">
              <a:defRPr sz="26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2pPr>
            <a:lvl3pPr marL="1238441" indent="-247688" defTabSz="1004513">
              <a:defRPr sz="26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3pPr>
            <a:lvl4pPr marL="1733817" indent="-247688" defTabSz="1004513">
              <a:defRPr sz="26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4pPr>
            <a:lvl5pPr marL="2229193" indent="-247688" defTabSz="1004513">
              <a:defRPr sz="26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5pPr>
            <a:lvl6pPr marL="2724569" indent="-247688" defTabSz="1004513" eaLnBrk="0" fontAlgn="base" hangingPunct="0">
              <a:spcBef>
                <a:spcPct val="0"/>
              </a:spcBef>
              <a:spcAft>
                <a:spcPct val="0"/>
              </a:spcAft>
              <a:defRPr sz="26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6pPr>
            <a:lvl7pPr marL="3219945" indent="-247688" defTabSz="1004513" eaLnBrk="0" fontAlgn="base" hangingPunct="0">
              <a:spcBef>
                <a:spcPct val="0"/>
              </a:spcBef>
              <a:spcAft>
                <a:spcPct val="0"/>
              </a:spcAft>
              <a:defRPr sz="26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7pPr>
            <a:lvl8pPr marL="3715322" indent="-247688" defTabSz="1004513" eaLnBrk="0" fontAlgn="base" hangingPunct="0">
              <a:spcBef>
                <a:spcPct val="0"/>
              </a:spcBef>
              <a:spcAft>
                <a:spcPct val="0"/>
              </a:spcAft>
              <a:defRPr sz="26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8pPr>
            <a:lvl9pPr marL="4210698" indent="-247688" defTabSz="1004513" eaLnBrk="0" fontAlgn="base" hangingPunct="0">
              <a:spcBef>
                <a:spcPct val="0"/>
              </a:spcBef>
              <a:spcAft>
                <a:spcPct val="0"/>
              </a:spcAft>
              <a:defRPr sz="26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9pPr>
          </a:lstStyle>
          <a:p>
            <a:fld id="{62D9B93D-03A3-4D84-A8CA-B9504A7A1130}" type="slidenum">
              <a:rPr lang="it-IT" altLang="it-IT" sz="1300" u="none">
                <a:latin typeface="Calibri" panose="020F0502020204030204" pitchFamily="34" charset="0"/>
              </a:rPr>
              <a:pPr/>
              <a:t>24</a:t>
            </a:fld>
            <a:endParaRPr lang="it-IT" altLang="it-IT" sz="1300" u="none">
              <a:latin typeface="Calibri" panose="020F0502020204030204" pitchFamily="34" charset="0"/>
            </a:endParaRPr>
          </a:p>
        </p:txBody>
      </p:sp>
      <p:sp>
        <p:nvSpPr>
          <p:cNvPr id="154627" name="Rectangle 7">
            <a:extLst>
              <a:ext uri="{FF2B5EF4-FFF2-40B4-BE49-F238E27FC236}">
                <a16:creationId xmlns:a16="http://schemas.microsoft.com/office/drawing/2014/main" id="{D4A861BA-08DF-4E6B-86F2-9C5EB5AEC23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87814" y="10552669"/>
            <a:ext cx="3052116" cy="556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75" tIns="49538" rIns="99075" bIns="49538" anchor="b"/>
          <a:lstStyle>
            <a:lvl1pPr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1pPr>
            <a:lvl2pPr marL="742950" indent="-28575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2pPr>
            <a:lvl3pPr marL="11430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3pPr>
            <a:lvl4pPr marL="16002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4pPr>
            <a:lvl5pPr marL="20574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BD776E1C-29EF-4DEA-9D4A-F4B9B45FD460}" type="slidenum">
              <a:rPr lang="it-IT" altLang="it-IT" sz="1300">
                <a:latin typeface="Times New Roman" panose="02020603050405020304" pitchFamily="18" charset="0"/>
              </a:rPr>
              <a:pPr algn="r" eaLnBrk="1" hangingPunct="1"/>
              <a:t>24</a:t>
            </a:fld>
            <a:endParaRPr lang="it-IT" altLang="it-IT" sz="1300">
              <a:latin typeface="Times New Roman" panose="02020603050405020304" pitchFamily="18" charset="0"/>
            </a:endParaRPr>
          </a:p>
        </p:txBody>
      </p:sp>
      <p:sp>
        <p:nvSpPr>
          <p:cNvPr id="154628" name="Rectangle 7">
            <a:extLst>
              <a:ext uri="{FF2B5EF4-FFF2-40B4-BE49-F238E27FC236}">
                <a16:creationId xmlns:a16="http://schemas.microsoft.com/office/drawing/2014/main" id="{2DFDF960-93C6-4B48-9F08-BF4CB512435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87814" y="10552669"/>
            <a:ext cx="3052116" cy="556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70" tIns="49535" rIns="99070" bIns="49535" anchor="b"/>
          <a:lstStyle>
            <a:lvl1pPr defTabSz="931863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1pPr>
            <a:lvl2pPr marL="742950" indent="-285750" defTabSz="931863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2pPr>
            <a:lvl3pPr marL="1143000" indent="-228600" defTabSz="931863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3pPr>
            <a:lvl4pPr marL="1600200" indent="-228600" defTabSz="931863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4pPr>
            <a:lvl5pPr marL="2057400" indent="-228600" defTabSz="931863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78229267-CD89-46D1-82C6-285C94308E91}" type="slidenum">
              <a:rPr lang="it-IT" altLang="it-IT" sz="1300">
                <a:latin typeface="Calibri" panose="020F0502020204030204" pitchFamily="34" charset="0"/>
              </a:rPr>
              <a:pPr algn="r" eaLnBrk="1" hangingPunct="1"/>
              <a:t>24</a:t>
            </a:fld>
            <a:endParaRPr lang="it-IT" altLang="it-IT" sz="1300">
              <a:latin typeface="Calibri" panose="020F0502020204030204" pitchFamily="34" charset="0"/>
            </a:endParaRPr>
          </a:p>
        </p:txBody>
      </p:sp>
      <p:sp>
        <p:nvSpPr>
          <p:cNvPr id="154629" name="Rectangle 2">
            <a:extLst>
              <a:ext uri="{FF2B5EF4-FFF2-40B4-BE49-F238E27FC236}">
                <a16:creationId xmlns:a16="http://schemas.microsoft.com/office/drawing/2014/main" id="{FB5ED94E-E35E-4A25-9F5F-1E356D5C0B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30" name="Rectangle 3">
            <a:extLst>
              <a:ext uri="{FF2B5EF4-FFF2-40B4-BE49-F238E27FC236}">
                <a16:creationId xmlns:a16="http://schemas.microsoft.com/office/drawing/2014/main" id="{90BF6FED-2723-4149-9021-F91759422E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it-IT" altLang="it-IT">
                <a:latin typeface="Calibri" panose="020F0502020204030204" pitchFamily="34" charset="0"/>
              </a:rPr>
              <a:t>ESEMPI DI DOMANDE E RISORSE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7">
            <a:extLst>
              <a:ext uri="{FF2B5EF4-FFF2-40B4-BE49-F238E27FC236}">
                <a16:creationId xmlns:a16="http://schemas.microsoft.com/office/drawing/2014/main" id="{FFC119E5-77A2-429D-A03A-4A6CF6505F7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1004513">
              <a:defRPr sz="26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1pPr>
            <a:lvl2pPr marL="804986" indent="-309610" defTabSz="1004513">
              <a:defRPr sz="26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2pPr>
            <a:lvl3pPr marL="1238441" indent="-247688" defTabSz="1004513">
              <a:defRPr sz="26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3pPr>
            <a:lvl4pPr marL="1733817" indent="-247688" defTabSz="1004513">
              <a:defRPr sz="26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4pPr>
            <a:lvl5pPr marL="2229193" indent="-247688" defTabSz="1004513">
              <a:defRPr sz="26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5pPr>
            <a:lvl6pPr marL="2724569" indent="-247688" defTabSz="1004513" eaLnBrk="0" fontAlgn="base" hangingPunct="0">
              <a:spcBef>
                <a:spcPct val="0"/>
              </a:spcBef>
              <a:spcAft>
                <a:spcPct val="0"/>
              </a:spcAft>
              <a:defRPr sz="26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6pPr>
            <a:lvl7pPr marL="3219945" indent="-247688" defTabSz="1004513" eaLnBrk="0" fontAlgn="base" hangingPunct="0">
              <a:spcBef>
                <a:spcPct val="0"/>
              </a:spcBef>
              <a:spcAft>
                <a:spcPct val="0"/>
              </a:spcAft>
              <a:defRPr sz="26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7pPr>
            <a:lvl8pPr marL="3715322" indent="-247688" defTabSz="1004513" eaLnBrk="0" fontAlgn="base" hangingPunct="0">
              <a:spcBef>
                <a:spcPct val="0"/>
              </a:spcBef>
              <a:spcAft>
                <a:spcPct val="0"/>
              </a:spcAft>
              <a:defRPr sz="26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8pPr>
            <a:lvl9pPr marL="4210698" indent="-247688" defTabSz="1004513" eaLnBrk="0" fontAlgn="base" hangingPunct="0">
              <a:spcBef>
                <a:spcPct val="0"/>
              </a:spcBef>
              <a:spcAft>
                <a:spcPct val="0"/>
              </a:spcAft>
              <a:defRPr sz="26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9pPr>
          </a:lstStyle>
          <a:p>
            <a:fld id="{C20F637E-21FC-4D54-B5E6-5E73EFB73B5C}" type="slidenum">
              <a:rPr lang="it-IT" altLang="it-IT" sz="1300" u="none">
                <a:latin typeface="Calibri" panose="020F0502020204030204" pitchFamily="34" charset="0"/>
              </a:rPr>
              <a:pPr/>
              <a:t>25</a:t>
            </a:fld>
            <a:endParaRPr lang="it-IT" altLang="it-IT" sz="1300" u="none">
              <a:latin typeface="Calibri" panose="020F0502020204030204" pitchFamily="34" charset="0"/>
            </a:endParaRPr>
          </a:p>
        </p:txBody>
      </p:sp>
      <p:sp>
        <p:nvSpPr>
          <p:cNvPr id="155651" name="Rectangle 7">
            <a:extLst>
              <a:ext uri="{FF2B5EF4-FFF2-40B4-BE49-F238E27FC236}">
                <a16:creationId xmlns:a16="http://schemas.microsoft.com/office/drawing/2014/main" id="{3C6469F1-F53B-4E6F-9B96-7E08CD5652E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87814" y="10552669"/>
            <a:ext cx="3052116" cy="556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75" tIns="49538" rIns="99075" bIns="49538" anchor="b"/>
          <a:lstStyle>
            <a:lvl1pPr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1pPr>
            <a:lvl2pPr marL="742950" indent="-28575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2pPr>
            <a:lvl3pPr marL="11430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3pPr>
            <a:lvl4pPr marL="16002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4pPr>
            <a:lvl5pPr marL="20574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47629571-4B7A-402B-B17E-BAEB4947CBA6}" type="slidenum">
              <a:rPr lang="it-IT" altLang="it-IT" sz="1300">
                <a:latin typeface="Times New Roman" panose="02020603050405020304" pitchFamily="18" charset="0"/>
              </a:rPr>
              <a:pPr algn="r" eaLnBrk="1" hangingPunct="1"/>
              <a:t>25</a:t>
            </a:fld>
            <a:endParaRPr lang="it-IT" altLang="it-IT" sz="1300">
              <a:latin typeface="Times New Roman" panose="02020603050405020304" pitchFamily="18" charset="0"/>
            </a:endParaRPr>
          </a:p>
        </p:txBody>
      </p:sp>
      <p:sp>
        <p:nvSpPr>
          <p:cNvPr id="155652" name="Rectangle 7">
            <a:extLst>
              <a:ext uri="{FF2B5EF4-FFF2-40B4-BE49-F238E27FC236}">
                <a16:creationId xmlns:a16="http://schemas.microsoft.com/office/drawing/2014/main" id="{BC5173F9-191C-45BF-9820-62648A92FF7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87814" y="10552669"/>
            <a:ext cx="3052116" cy="556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9070" tIns="49535" rIns="99070" bIns="49535" anchor="b"/>
          <a:lstStyle>
            <a:lvl1pPr defTabSz="931863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1pPr>
            <a:lvl2pPr marL="742950" indent="-285750" defTabSz="931863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2pPr>
            <a:lvl3pPr marL="1143000" indent="-228600" defTabSz="931863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3pPr>
            <a:lvl4pPr marL="1600200" indent="-228600" defTabSz="931863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4pPr>
            <a:lvl5pPr marL="2057400" indent="-228600" defTabSz="931863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9pPr>
          </a:lstStyle>
          <a:p>
            <a:pPr algn="r" eaLnBrk="1" hangingPunct="1"/>
            <a:fld id="{29666FBD-E8F1-4097-991C-E7DE5F79FF63}" type="slidenum">
              <a:rPr lang="it-IT" altLang="it-IT" sz="1300">
                <a:latin typeface="Calibri" panose="020F0502020204030204" pitchFamily="34" charset="0"/>
              </a:rPr>
              <a:pPr algn="r" eaLnBrk="1" hangingPunct="1"/>
              <a:t>25</a:t>
            </a:fld>
            <a:endParaRPr lang="it-IT" altLang="it-IT" sz="1300">
              <a:latin typeface="Calibri" panose="020F0502020204030204" pitchFamily="34" charset="0"/>
            </a:endParaRPr>
          </a:p>
        </p:txBody>
      </p:sp>
      <p:sp>
        <p:nvSpPr>
          <p:cNvPr id="155653" name="Rectangle 2">
            <a:extLst>
              <a:ext uri="{FF2B5EF4-FFF2-40B4-BE49-F238E27FC236}">
                <a16:creationId xmlns:a16="http://schemas.microsoft.com/office/drawing/2014/main" id="{6AC0778C-54ED-49BD-B761-7932998A454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4" name="Rectangle 3">
            <a:extLst>
              <a:ext uri="{FF2B5EF4-FFF2-40B4-BE49-F238E27FC236}">
                <a16:creationId xmlns:a16="http://schemas.microsoft.com/office/drawing/2014/main" id="{B76C035C-0AB9-4FE9-B9A3-2DA27F03AA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it-IT" altLang="it-IT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C613710-7B5E-452D-8EC5-BD4D37AF87EA}" type="slidenum">
              <a:rPr lang="it-IT" smtClean="0"/>
              <a:pPr>
                <a:defRPr/>
              </a:pPr>
              <a:t>26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691472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C613710-7B5E-452D-8EC5-BD4D37AF87EA}" type="slidenum">
              <a:rPr lang="it-IT" smtClean="0"/>
              <a:pPr>
                <a:defRPr/>
              </a:pPr>
              <a:t>30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118994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C613710-7B5E-452D-8EC5-BD4D37AF87EA}" type="slidenum">
              <a:rPr lang="it-IT" smtClean="0"/>
              <a:pPr>
                <a:defRPr/>
              </a:pPr>
              <a:t>32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623916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C613710-7B5E-452D-8EC5-BD4D37AF87EA}" type="slidenum">
              <a:rPr lang="it-IT" smtClean="0"/>
              <a:pPr>
                <a:defRPr/>
              </a:pPr>
              <a:t>33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175918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C613710-7B5E-452D-8EC5-BD4D37AF87EA}" type="slidenum">
              <a:rPr lang="it-IT" smtClean="0"/>
              <a:pPr>
                <a:defRPr/>
              </a:pPr>
              <a:t>34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22389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it-IT"/>
              <a:t>ATTENZIONE FOCALIZZATA SIA SUL FATTORE TECNICO SIA SUL FATTORE UMANO</a:t>
            </a:r>
          </a:p>
        </p:txBody>
      </p:sp>
      <p:sp>
        <p:nvSpPr>
          <p:cNvPr id="28676" name="Segnaposto numero diapositiva 3"/>
          <p:cNvSpPr txBox="1">
            <a:spLocks noGrp="1"/>
          </p:cNvSpPr>
          <p:nvPr/>
        </p:nvSpPr>
        <p:spPr bwMode="auto">
          <a:xfrm>
            <a:off x="4023992" y="9721106"/>
            <a:ext cx="3078427" cy="511731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9075" tIns="49538" rIns="99075" bIns="49538" anchor="b"/>
          <a:lstStyle/>
          <a:p>
            <a:pPr algn="r">
              <a:defRPr/>
            </a:pPr>
            <a:fld id="{46FB78A9-5190-4E4A-BFD3-FAB7F2A44ECB}" type="slidenum">
              <a:rPr lang="it-IT" sz="1300">
                <a:latin typeface="+mn-lt"/>
                <a:cs typeface="+mn-cs"/>
              </a:rPr>
              <a:pPr algn="r">
                <a:defRPr/>
              </a:pPr>
              <a:t>5</a:t>
            </a:fld>
            <a:endParaRPr lang="it-IT" sz="1300"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30532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/>
          <p:cNvSpPr txBox="1">
            <a:spLocks noGrp="1" noChangeArrowheads="1"/>
          </p:cNvSpPr>
          <p:nvPr/>
        </p:nvSpPr>
        <p:spPr bwMode="auto">
          <a:xfrm>
            <a:off x="4023992" y="9721106"/>
            <a:ext cx="3078427" cy="511731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9075" tIns="49538" rIns="99075" bIns="49538" anchor="b"/>
          <a:lstStyle/>
          <a:p>
            <a:pPr algn="r">
              <a:defRPr/>
            </a:pPr>
            <a:fld id="{681731B3-BC2D-47E6-A8D3-A7FC3462C44A}" type="slidenum">
              <a:rPr lang="it-IT" sz="1300">
                <a:latin typeface="+mn-lt"/>
              </a:rPr>
              <a:pPr algn="r">
                <a:defRPr/>
              </a:pPr>
              <a:t>6</a:t>
            </a:fld>
            <a:endParaRPr lang="it-IT" sz="1300">
              <a:latin typeface="+mn-lt"/>
            </a:endParaRPr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/>
          <p:cNvSpPr txBox="1">
            <a:spLocks noGrp="1" noChangeArrowheads="1"/>
          </p:cNvSpPr>
          <p:nvPr/>
        </p:nvSpPr>
        <p:spPr bwMode="auto">
          <a:xfrm>
            <a:off x="4023992" y="9721106"/>
            <a:ext cx="3078427" cy="511731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9075" tIns="49538" rIns="99075" bIns="49538" anchor="b"/>
          <a:lstStyle/>
          <a:p>
            <a:pPr algn="r">
              <a:defRPr/>
            </a:pPr>
            <a:fld id="{6405D145-92AF-410C-BD0C-F9A4A8776A6E}" type="slidenum">
              <a:rPr lang="it-IT" sz="1300">
                <a:latin typeface="+mn-lt"/>
              </a:rPr>
              <a:pPr algn="r">
                <a:defRPr/>
              </a:pPr>
              <a:t>9</a:t>
            </a:fld>
            <a:endParaRPr lang="it-IT" sz="1300">
              <a:latin typeface="+mn-lt"/>
            </a:endParaRPr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5363" y="768350"/>
            <a:ext cx="5114925" cy="38369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 txBox="1">
            <a:spLocks noGrp="1" noChangeArrowheads="1"/>
          </p:cNvSpPr>
          <p:nvPr/>
        </p:nvSpPr>
        <p:spPr bwMode="auto">
          <a:xfrm>
            <a:off x="4023992" y="9721106"/>
            <a:ext cx="3078427" cy="511731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9075" tIns="49538" rIns="99075" bIns="49538" anchor="b"/>
          <a:lstStyle/>
          <a:p>
            <a:pPr algn="r">
              <a:defRPr/>
            </a:pPr>
            <a:fld id="{5CF612E0-4354-4734-A52E-3BF2A3109C05}" type="slidenum">
              <a:rPr lang="it-IT" sz="1300">
                <a:latin typeface="+mn-lt"/>
              </a:rPr>
              <a:pPr algn="r">
                <a:defRPr/>
              </a:pPr>
              <a:t>10</a:t>
            </a:fld>
            <a:endParaRPr lang="it-IT" sz="1300">
              <a:latin typeface="+mn-lt"/>
            </a:endParaRPr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5363" y="768350"/>
            <a:ext cx="5114925" cy="38369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7"/>
          <p:cNvSpPr txBox="1">
            <a:spLocks noGrp="1" noChangeArrowheads="1"/>
          </p:cNvSpPr>
          <p:nvPr/>
        </p:nvSpPr>
        <p:spPr bwMode="auto">
          <a:xfrm>
            <a:off x="4023992" y="9721106"/>
            <a:ext cx="3078427" cy="511731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9075" tIns="49538" rIns="99075" bIns="49538" anchor="b"/>
          <a:lstStyle/>
          <a:p>
            <a:pPr algn="r">
              <a:defRPr/>
            </a:pPr>
            <a:fld id="{363B3BF0-A495-4B7E-96A7-6FEFDB8B2A7A}" type="slidenum">
              <a:rPr lang="it-IT" sz="1300">
                <a:latin typeface="+mn-lt"/>
              </a:rPr>
              <a:pPr algn="r">
                <a:defRPr/>
              </a:pPr>
              <a:t>11</a:t>
            </a:fld>
            <a:endParaRPr lang="it-IT" sz="1300">
              <a:latin typeface="+mn-lt"/>
            </a:endParaRPr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5363" y="768350"/>
            <a:ext cx="5114925" cy="38369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7"/>
          <p:cNvSpPr txBox="1">
            <a:spLocks noGrp="1" noChangeArrowheads="1"/>
          </p:cNvSpPr>
          <p:nvPr/>
        </p:nvSpPr>
        <p:spPr bwMode="auto">
          <a:xfrm>
            <a:off x="4023992" y="9721106"/>
            <a:ext cx="3078427" cy="511731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9075" tIns="49538" rIns="99075" bIns="49538" anchor="b"/>
          <a:lstStyle/>
          <a:p>
            <a:pPr algn="r">
              <a:defRPr/>
            </a:pPr>
            <a:fld id="{C1C38BEC-5EE6-459F-8EEB-3D6E27655AD4}" type="slidenum">
              <a:rPr lang="it-IT" sz="1300">
                <a:latin typeface="+mn-lt"/>
              </a:rPr>
              <a:pPr algn="r">
                <a:defRPr/>
              </a:pPr>
              <a:t>12</a:t>
            </a:fld>
            <a:endParaRPr lang="it-IT" sz="1300">
              <a:latin typeface="+mn-lt"/>
            </a:endParaRPr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995363" y="768350"/>
            <a:ext cx="5114925" cy="3836988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613710-7B5E-452D-8EC5-BD4D37AF87EA}" type="slidenum">
              <a:rPr lang="it-IT" smtClean="0"/>
              <a:pPr>
                <a:defRPr/>
              </a:pPr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81143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7"/>
          <p:cNvSpPr txBox="1">
            <a:spLocks noGrp="1" noChangeArrowheads="1"/>
          </p:cNvSpPr>
          <p:nvPr/>
        </p:nvSpPr>
        <p:spPr bwMode="auto">
          <a:xfrm>
            <a:off x="4023992" y="9721106"/>
            <a:ext cx="3078427" cy="511731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9075" tIns="49538" rIns="99075" bIns="49538" anchor="b"/>
          <a:lstStyle/>
          <a:p>
            <a:pPr algn="r">
              <a:defRPr/>
            </a:pPr>
            <a:fld id="{DD879DFE-AE01-4211-8595-C9CC4F6CAE3F}" type="slidenum">
              <a:rPr lang="it-IT" sz="1300">
                <a:latin typeface="+mn-lt"/>
              </a:rPr>
              <a:pPr algn="r">
                <a:defRPr/>
              </a:pPr>
              <a:t>16</a:t>
            </a:fld>
            <a:endParaRPr lang="it-IT" sz="1300">
              <a:latin typeface="+mn-lt"/>
            </a:endParaRPr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20291E-2F8C-4146-B955-BD86224A6D4F}" type="datetimeFigureOut">
              <a:rPr lang="it-IT"/>
              <a:pPr>
                <a:defRPr/>
              </a:pPr>
              <a:t>11/11/2018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A41A14-FB2F-49AC-A5F0-600113D9FD6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D8451A-2875-41F8-9AA9-4850B51348E8}" type="datetimeFigureOut">
              <a:rPr lang="it-IT"/>
              <a:pPr>
                <a:defRPr/>
              </a:pPr>
              <a:t>11/11/2018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16A0E-7E0C-4EC6-AD24-0F71B237024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F09F2A-5FE1-456E-9F4C-684E4D4E7261}" type="datetimeFigureOut">
              <a:rPr lang="it-IT"/>
              <a:pPr>
                <a:defRPr/>
              </a:pPr>
              <a:t>11/11/2018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E3C380-775F-4754-AE7C-9BF455D7C62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85D0A4-2A79-4ECD-9440-AB945B6F0ECF}" type="datetimeFigureOut">
              <a:rPr lang="it-IT"/>
              <a:pPr>
                <a:defRPr/>
              </a:pPr>
              <a:t>11/11/2018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36F061-9042-4318-B564-315524B126A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3F64D-EF68-4845-A688-05C8C146AE51}" type="datetimeFigureOut">
              <a:rPr lang="it-IT"/>
              <a:pPr>
                <a:defRPr/>
              </a:pPr>
              <a:t>11/11/2018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84A32-0D65-4019-99F4-5FA905E54C7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B7C57-C1E1-49FD-B0BA-22A1069DBD1B}" type="datetimeFigureOut">
              <a:rPr lang="it-IT"/>
              <a:pPr>
                <a:defRPr/>
              </a:pPr>
              <a:t>11/11/2018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877A6-AA72-4BCA-893E-4FBB9F80693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7E278-BECE-40A9-BCBF-3B6BD9AABC84}" type="datetimeFigureOut">
              <a:rPr lang="it-IT"/>
              <a:pPr>
                <a:defRPr/>
              </a:pPr>
              <a:t>11/11/2018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3E251-63C2-48EF-99B5-7C568A4BBBA7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5081FB-8E03-4417-9542-16FE9BF23C59}" type="datetimeFigureOut">
              <a:rPr lang="it-IT"/>
              <a:pPr>
                <a:defRPr/>
              </a:pPr>
              <a:t>11/11/2018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2B406-444C-44D3-967C-4DBACD6B98F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F25713-BF17-4596-917D-0FA088115796}" type="datetimeFigureOut">
              <a:rPr lang="it-IT"/>
              <a:pPr>
                <a:defRPr/>
              </a:pPr>
              <a:t>11/11/2018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27FE56-458F-4EC1-BD78-F81AFAB70C2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DF381C-B1D7-4CAF-9BAB-455C962855B0}" type="datetimeFigureOut">
              <a:rPr lang="it-IT"/>
              <a:pPr>
                <a:defRPr/>
              </a:pPr>
              <a:t>11/11/2018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571429-C7DD-45DF-9A26-1FA44073F3F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65042-7849-46DB-A551-C82A7BE7944C}" type="datetimeFigureOut">
              <a:rPr lang="it-IT"/>
              <a:pPr>
                <a:defRPr/>
              </a:pPr>
              <a:t>11/11/2018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F3F9AB-FD91-40D3-BC79-9DEACEFED2B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006431E-83B1-4042-9730-0CE4FBD35214}" type="datetimeFigureOut">
              <a:rPr lang="it-IT"/>
              <a:pPr>
                <a:defRPr/>
              </a:pPr>
              <a:t>11/11/2018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D1FD885-0BC0-47B9-912F-74F95ADB285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olo 3"/>
          <p:cNvSpPr>
            <a:spLocks noGrp="1"/>
          </p:cNvSpPr>
          <p:nvPr>
            <p:ph type="title"/>
          </p:nvPr>
        </p:nvSpPr>
        <p:spPr>
          <a:xfrm>
            <a:off x="468313" y="2781300"/>
            <a:ext cx="8229600" cy="1143000"/>
          </a:xfrm>
        </p:spPr>
        <p:txBody>
          <a:bodyPr/>
          <a:lstStyle/>
          <a:p>
            <a:pPr eaLnBrk="1" hangingPunct="1"/>
            <a:r>
              <a:rPr lang="it-IT" sz="3600" b="1" dirty="0"/>
              <a:t>AFFRONTARE I CAMBIAMENTI POTENZIANDO LE PERSONE</a:t>
            </a:r>
            <a:br>
              <a:rPr lang="it-IT" sz="3600" b="1" dirty="0"/>
            </a:br>
            <a:r>
              <a:rPr lang="it-IT" sz="3600" b="1" dirty="0"/>
              <a:t/>
            </a:r>
            <a:br>
              <a:rPr lang="it-IT" sz="3600" b="1" dirty="0"/>
            </a:br>
            <a:r>
              <a:rPr lang="it-IT" sz="2800" b="1" dirty="0"/>
              <a:t>Dina Guglielmi</a:t>
            </a:r>
            <a:r>
              <a:rPr lang="it-IT" sz="3600" b="1" dirty="0"/>
              <a:t> </a:t>
            </a:r>
            <a:endParaRPr lang="it-IT" sz="3600" dirty="0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259632" y="476449"/>
            <a:ext cx="5760938" cy="648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defRPr/>
            </a:pPr>
            <a:r>
              <a:rPr lang="it-IT" sz="1400" dirty="0">
                <a:effectLst>
                  <a:outerShdw blurRad="38100" dist="38100" dir="2700000" algn="tl">
                    <a:srgbClr val="C0C0C0"/>
                  </a:outerShdw>
                </a:effectLst>
                <a:latin typeface="Trajan"/>
                <a:cs typeface="Times New Roman" pitchFamily="18" charset="0"/>
              </a:rPr>
              <a:t>ALMA MATER STUDIORUM - UNIVERSITÀ </a:t>
            </a:r>
            <a:r>
              <a:rPr lang="it-IT" sz="1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rajan"/>
                <a:cs typeface="Times New Roman" pitchFamily="18" charset="0"/>
              </a:rPr>
              <a:t>DI </a:t>
            </a:r>
            <a:r>
              <a:rPr lang="it-IT" sz="1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rajan"/>
                <a:cs typeface="Times New Roman" pitchFamily="18" charset="0"/>
              </a:rPr>
              <a:t>BOLOGNA</a:t>
            </a:r>
          </a:p>
          <a:p>
            <a:pPr>
              <a:defRPr/>
            </a:pPr>
            <a:r>
              <a:rPr lang="it-IT" sz="1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rajan"/>
                <a:cs typeface="Times New Roman" pitchFamily="18" charset="0"/>
              </a:rPr>
              <a:t>DIPARTIMENTO DI SCIENZE DELL’</a:t>
            </a:r>
            <a:r>
              <a:rPr lang="it-IT" sz="1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rajan"/>
                <a:cs typeface="Times New Roman" pitchFamily="18" charset="0"/>
              </a:rPr>
              <a:t>EDUCAZIONE</a:t>
            </a:r>
            <a:r>
              <a:rPr lang="it-IT" sz="1400" dirty="0">
                <a:effectLst>
                  <a:outerShdw blurRad="38100" dist="38100" dir="2700000" algn="tl">
                    <a:srgbClr val="C0C0C0"/>
                  </a:outerShdw>
                </a:effectLst>
                <a:latin typeface="Trajan"/>
                <a:cs typeface="Times New Roman" pitchFamily="18" charset="0"/>
              </a:rPr>
              <a:t/>
            </a:r>
            <a:br>
              <a:rPr lang="it-IT" sz="1400" dirty="0">
                <a:effectLst>
                  <a:outerShdw blurRad="38100" dist="38100" dir="2700000" algn="tl">
                    <a:srgbClr val="C0C0C0"/>
                  </a:outerShdw>
                </a:effectLst>
                <a:latin typeface="Trajan"/>
                <a:cs typeface="Times New Roman" pitchFamily="18" charset="0"/>
              </a:rPr>
            </a:br>
            <a:endParaRPr lang="it-IT" sz="1400" i="1" dirty="0">
              <a:effectLst>
                <a:outerShdw blurRad="38100" dist="38100" dir="2700000" algn="tl">
                  <a:srgbClr val="C0C0C0"/>
                </a:outerShdw>
              </a:effectLst>
              <a:latin typeface="Trajan"/>
              <a:cs typeface="Times New Roman" pitchFamily="18" charset="0"/>
            </a:endParaRPr>
          </a:p>
        </p:txBody>
      </p:sp>
      <p:pic>
        <p:nvPicPr>
          <p:cNvPr id="14339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228600"/>
            <a:ext cx="10287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ttangolo 1">
            <a:extLst>
              <a:ext uri="{FF2B5EF4-FFF2-40B4-BE49-F238E27FC236}">
                <a16:creationId xmlns:a16="http://schemas.microsoft.com/office/drawing/2014/main" id="{70815548-EF0C-404A-B1CA-EEA6D2F86A6F}"/>
              </a:ext>
            </a:extLst>
          </p:cNvPr>
          <p:cNvSpPr/>
          <p:nvPr/>
        </p:nvSpPr>
        <p:spPr>
          <a:xfrm>
            <a:off x="228600" y="566124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t-IT" cap="all" dirty="0">
                <a:solidFill>
                  <a:srgbClr val="000000"/>
                </a:solidFill>
                <a:latin typeface="ProximaNova"/>
              </a:rPr>
              <a:t>Ciclo formativo a cura del </a:t>
            </a:r>
            <a:r>
              <a:rPr lang="it-IT" cap="all" dirty="0" err="1">
                <a:solidFill>
                  <a:srgbClr val="000000"/>
                </a:solidFill>
                <a:latin typeface="ProximaNova"/>
              </a:rPr>
              <a:t>cug</a:t>
            </a:r>
            <a:r>
              <a:rPr lang="it-IT" cap="all" dirty="0">
                <a:solidFill>
                  <a:srgbClr val="000000"/>
                </a:solidFill>
                <a:latin typeface="ProximaNova"/>
              </a:rPr>
              <a:t> </a:t>
            </a:r>
          </a:p>
          <a:p>
            <a:pPr algn="ctr"/>
            <a:r>
              <a:rPr lang="it-IT" cap="all" dirty="0">
                <a:solidFill>
                  <a:srgbClr val="000000"/>
                </a:solidFill>
                <a:latin typeface="ProximaNova"/>
              </a:rPr>
              <a:t>Empowerment - Potenziare le persone e sostenere la leadership a livello individuale e di gruppo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03225" y="1905000"/>
            <a:ext cx="8339138" cy="4351338"/>
          </a:xfrm>
        </p:spPr>
        <p:txBody>
          <a:bodyPr>
            <a:spAutoFit/>
          </a:bodyPr>
          <a:lstStyle/>
          <a:p>
            <a:pPr marL="0" indent="0" algn="just" eaLnBrk="1" hangingPunct="1">
              <a:buFont typeface="Arial" charset="0"/>
              <a:buNone/>
            </a:pPr>
            <a:r>
              <a:rPr lang="it-IT" sz="2800"/>
              <a:t>Secondo Schein (1996) perché si giunga allo “scongelamento” del sistema si deve creare:</a:t>
            </a:r>
          </a:p>
          <a:p>
            <a:pPr marL="0" indent="0" algn="just" eaLnBrk="1" hangingPunct="1">
              <a:buFont typeface="Arial" charset="0"/>
              <a:buNone/>
            </a:pPr>
            <a:endParaRPr lang="it-IT" sz="1200"/>
          </a:p>
          <a:p>
            <a:pPr lvl="1" algn="just" eaLnBrk="1" hangingPunct="1"/>
            <a:r>
              <a:rPr lang="it-IT" sz="2400" i="1"/>
              <a:t>DISCONFERMA DELLE ASPETTATIVE </a:t>
            </a:r>
            <a:r>
              <a:rPr lang="it-IT" sz="2400"/>
              <a:t>“fino a ieri questo modo di lavorare ha funzionato, oggi non funziona più!”</a:t>
            </a:r>
          </a:p>
          <a:p>
            <a:pPr lvl="1" algn="just" eaLnBrk="1" hangingPunct="1"/>
            <a:r>
              <a:rPr lang="it-IT" sz="2400" i="1"/>
              <a:t>“LEARNING ANXIETY”</a:t>
            </a:r>
            <a:r>
              <a:rPr lang="it-IT" sz="2400"/>
              <a:t>, nelle persone si deve generare il desiderio di apprendere nuove modalità di comportamento.</a:t>
            </a:r>
          </a:p>
          <a:p>
            <a:pPr lvl="1" algn="just" eaLnBrk="1" hangingPunct="1"/>
            <a:r>
              <a:rPr lang="it-IT" sz="2400" i="1"/>
              <a:t>SICUREZZA PSICOLOGICA </a:t>
            </a:r>
            <a:r>
              <a:rPr lang="it-IT" sz="2400"/>
              <a:t>più le persone si sentono sicure nello sperimentare il cambiamento più saranno ben disposte verso il cambiamento stesso.</a:t>
            </a:r>
          </a:p>
        </p:txBody>
      </p:sp>
      <p:sp>
        <p:nvSpPr>
          <p:cNvPr id="27650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620713"/>
            <a:ext cx="8315325" cy="863600"/>
          </a:xfrm>
        </p:spPr>
        <p:txBody>
          <a:bodyPr/>
          <a:lstStyle/>
          <a:p>
            <a:pPr eaLnBrk="1" hangingPunct="1"/>
            <a:r>
              <a:rPr lang="fr-FR" sz="3600"/>
              <a:t>Fase 1: </a:t>
            </a:r>
            <a:r>
              <a:rPr lang="fr-FR" sz="3600" b="1"/>
              <a:t>Scongelamento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620713"/>
            <a:ext cx="8315325" cy="863600"/>
          </a:xfrm>
        </p:spPr>
        <p:txBody>
          <a:bodyPr/>
          <a:lstStyle/>
          <a:p>
            <a:pPr eaLnBrk="1" hangingPunct="1"/>
            <a:r>
              <a:rPr lang="fr-FR" sz="3600"/>
              <a:t>Fase 2: </a:t>
            </a:r>
            <a:r>
              <a:rPr lang="fr-FR" sz="3600" b="1"/>
              <a:t>Cambiamento</a:t>
            </a:r>
          </a:p>
        </p:txBody>
      </p:sp>
      <p:sp>
        <p:nvSpPr>
          <p:cNvPr id="29698" name="Rectangle 1027"/>
          <p:cNvSpPr>
            <a:spLocks noGrp="1" noChangeArrowheads="1"/>
          </p:cNvSpPr>
          <p:nvPr>
            <p:ph type="body" idx="4294967295"/>
          </p:nvPr>
        </p:nvSpPr>
        <p:spPr>
          <a:xfrm>
            <a:off x="377825" y="1916113"/>
            <a:ext cx="8388350" cy="3292475"/>
          </a:xfrm>
        </p:spPr>
        <p:txBody>
          <a:bodyPr>
            <a:spAutoFit/>
          </a:bodyPr>
          <a:lstStyle/>
          <a:p>
            <a:pPr eaLnBrk="1" hangingPunct="1">
              <a:spcAft>
                <a:spcPct val="30000"/>
              </a:spcAft>
            </a:pPr>
            <a:r>
              <a:rPr lang="fr-FR"/>
              <a:t>Passare all’azione</a:t>
            </a:r>
          </a:p>
          <a:p>
            <a:pPr eaLnBrk="1" hangingPunct="1">
              <a:spcAft>
                <a:spcPct val="30000"/>
              </a:spcAft>
            </a:pPr>
            <a:r>
              <a:rPr lang="fr-FR"/>
              <a:t>Produrre soluzioni </a:t>
            </a:r>
            <a:r>
              <a:rPr lang="it-IT"/>
              <a:t>alternative</a:t>
            </a:r>
          </a:p>
          <a:p>
            <a:pPr eaLnBrk="1" hangingPunct="1">
              <a:spcAft>
                <a:spcPct val="30000"/>
              </a:spcAft>
            </a:pPr>
            <a:r>
              <a:rPr lang="fr-FR"/>
              <a:t>Scegliere la soluzione migliore </a:t>
            </a:r>
          </a:p>
          <a:p>
            <a:pPr eaLnBrk="1" hangingPunct="1">
              <a:spcAft>
                <a:spcPct val="30000"/>
              </a:spcAft>
            </a:pPr>
            <a:r>
              <a:rPr lang="fr-FR"/>
              <a:t>Sviluppare nuovi comportamenti, atteggiamenti e valori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77825" y="1916113"/>
            <a:ext cx="8388350" cy="3014662"/>
          </a:xfrm>
        </p:spPr>
        <p:txBody>
          <a:bodyPr>
            <a:spAutoFit/>
          </a:bodyPr>
          <a:lstStyle/>
          <a:p>
            <a:pPr eaLnBrk="1" hangingPunct="1">
              <a:spcAft>
                <a:spcPct val="30000"/>
              </a:spcAft>
            </a:pPr>
            <a:r>
              <a:rPr lang="it-IT"/>
              <a:t>Fare “installare” la nuova situazione </a:t>
            </a:r>
          </a:p>
          <a:p>
            <a:pPr eaLnBrk="1" hangingPunct="1">
              <a:spcAft>
                <a:spcPct val="30000"/>
              </a:spcAft>
            </a:pPr>
            <a:r>
              <a:rPr lang="it-IT"/>
              <a:t>Fare individuare e acquisire un nuovo punto di equilibrio</a:t>
            </a:r>
          </a:p>
          <a:p>
            <a:pPr eaLnBrk="1" hangingPunct="1">
              <a:spcAft>
                <a:spcPct val="30000"/>
              </a:spcAft>
            </a:pPr>
            <a:r>
              <a:rPr lang="it-IT"/>
              <a:t>Rinforzare i nuovi stili di comportamento e di pensiero (per mezzo di regole e della cultura)</a:t>
            </a:r>
          </a:p>
        </p:txBody>
      </p:sp>
      <p:sp>
        <p:nvSpPr>
          <p:cNvPr id="31746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620713"/>
            <a:ext cx="8315325" cy="863600"/>
          </a:xfrm>
        </p:spPr>
        <p:txBody>
          <a:bodyPr/>
          <a:lstStyle/>
          <a:p>
            <a:pPr eaLnBrk="1" hangingPunct="1"/>
            <a:r>
              <a:rPr lang="fr-FR" sz="3600"/>
              <a:t>Fase 2: </a:t>
            </a:r>
            <a:r>
              <a:rPr lang="fr-FR" sz="3600" b="1"/>
              <a:t>Ri-congelamento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idx="4294967295"/>
          </p:nvPr>
        </p:nvSpPr>
        <p:spPr>
          <a:xfrm>
            <a:off x="819150" y="260350"/>
            <a:ext cx="7497763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it-IT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CAMBIAMENTO SECONDO IL MODELLO DELLO SVILUPPO ORGANIZZATIVO</a:t>
            </a:r>
          </a:p>
        </p:txBody>
      </p:sp>
      <p:sp>
        <p:nvSpPr>
          <p:cNvPr id="39938" name="Rectangle 3"/>
          <p:cNvSpPr txBox="1">
            <a:spLocks noChangeArrowheads="1"/>
          </p:cNvSpPr>
          <p:nvPr/>
        </p:nvSpPr>
        <p:spPr bwMode="auto">
          <a:xfrm>
            <a:off x="395288" y="1700213"/>
            <a:ext cx="8345487" cy="1944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82575"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it-IT" sz="2300" dirty="0">
                <a:latin typeface="Gill Sans MT" pitchFamily="34" charset="0"/>
              </a:rPr>
              <a:t>	“</a:t>
            </a:r>
            <a:r>
              <a:rPr lang="it-IT" sz="2400" dirty="0">
                <a:latin typeface="Gill Sans MT" pitchFamily="34" charset="0"/>
              </a:rPr>
              <a:t>cambiamento pianificato del </a:t>
            </a:r>
            <a:r>
              <a:rPr lang="it-IT" sz="2400" dirty="0">
                <a:solidFill>
                  <a:srgbClr val="CC0000"/>
                </a:solidFill>
                <a:latin typeface="Gill Sans MT" pitchFamily="34" charset="0"/>
              </a:rPr>
              <a:t>contesto di lavoro</a:t>
            </a:r>
            <a:r>
              <a:rPr lang="it-IT" sz="2400" dirty="0">
                <a:latin typeface="Gill Sans MT" pitchFamily="34" charset="0"/>
              </a:rPr>
              <a:t> (</a:t>
            </a:r>
            <a:r>
              <a:rPr lang="it-IT" sz="2400" i="1" dirty="0" err="1">
                <a:latin typeface="Gill Sans MT" pitchFamily="34" charset="0"/>
              </a:rPr>
              <a:t>organizational</a:t>
            </a:r>
            <a:r>
              <a:rPr lang="it-IT" sz="2400" i="1" dirty="0">
                <a:latin typeface="Gill Sans MT" pitchFamily="34" charset="0"/>
              </a:rPr>
              <a:t> work </a:t>
            </a:r>
            <a:r>
              <a:rPr lang="it-IT" sz="2400" i="1" dirty="0" err="1">
                <a:latin typeface="Gill Sans MT" pitchFamily="34" charset="0"/>
              </a:rPr>
              <a:t>setting</a:t>
            </a:r>
            <a:r>
              <a:rPr lang="it-IT" sz="2400" dirty="0">
                <a:latin typeface="Gill Sans MT" pitchFamily="34" charset="0"/>
              </a:rPr>
              <a:t>) al fine di </a:t>
            </a:r>
            <a:r>
              <a:rPr lang="it-IT" sz="2400" dirty="0">
                <a:solidFill>
                  <a:srgbClr val="CC0000"/>
                </a:solidFill>
                <a:latin typeface="Gill Sans MT" pitchFamily="34" charset="0"/>
              </a:rPr>
              <a:t>aumentare lo sviluppo individuale e migliorare le prestazioni organizzative</a:t>
            </a:r>
            <a:r>
              <a:rPr lang="it-IT" sz="2400" dirty="0">
                <a:latin typeface="Gill Sans MT" pitchFamily="34" charset="0"/>
              </a:rPr>
              <a:t>, attraverso la </a:t>
            </a:r>
            <a:r>
              <a:rPr lang="it-IT" sz="2400" b="1" dirty="0">
                <a:solidFill>
                  <a:srgbClr val="CC0000"/>
                </a:solidFill>
                <a:latin typeface="Gill Sans MT" pitchFamily="34" charset="0"/>
              </a:rPr>
              <a:t>modificazione dei comportamenti lavorativi</a:t>
            </a:r>
            <a:r>
              <a:rPr lang="it-IT" sz="2400" dirty="0">
                <a:latin typeface="Gill Sans MT" pitchFamily="34" charset="0"/>
              </a:rPr>
              <a:t> dei membri dell’organizzazione”</a:t>
            </a:r>
          </a:p>
          <a:p>
            <a:pPr marL="365125" indent="-282575" algn="r"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endParaRPr lang="it-IT" sz="2400" dirty="0">
              <a:latin typeface="Gill Sans MT" pitchFamily="34" charset="0"/>
            </a:endParaRPr>
          </a:p>
          <a:p>
            <a:pPr marL="365125" indent="-282575"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endParaRPr lang="it-IT" sz="2400" dirty="0">
              <a:latin typeface="Gill Sans MT" pitchFamily="34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900113" y="3860800"/>
            <a:ext cx="7620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arabicParenR"/>
            </a:pPr>
            <a:r>
              <a:rPr lang="it-IT" sz="2400" dirty="0">
                <a:solidFill>
                  <a:srgbClr val="CC0000"/>
                </a:solidFill>
                <a:latin typeface="Gill Sans MT" pitchFamily="34" charset="0"/>
              </a:rPr>
              <a:t>Contesto</a:t>
            </a:r>
            <a:r>
              <a:rPr lang="it-IT" sz="2400" dirty="0">
                <a:latin typeface="Gill Sans MT" pitchFamily="34" charset="0"/>
              </a:rPr>
              <a:t>: e non solo struttura, persone o cultura</a:t>
            </a:r>
          </a:p>
          <a:p>
            <a:pPr marL="457200" indent="-457200">
              <a:spcBef>
                <a:spcPct val="50000"/>
              </a:spcBef>
              <a:buFontTx/>
              <a:buAutoNum type="arabicParenR"/>
            </a:pPr>
            <a:r>
              <a:rPr lang="it-IT" sz="2400" dirty="0">
                <a:solidFill>
                  <a:srgbClr val="CC0000"/>
                </a:solidFill>
                <a:latin typeface="Gill Sans MT" pitchFamily="34" charset="0"/>
              </a:rPr>
              <a:t>Congiunto</a:t>
            </a:r>
            <a:r>
              <a:rPr lang="it-IT" sz="2400" dirty="0">
                <a:latin typeface="Gill Sans MT" pitchFamily="34" charset="0"/>
              </a:rPr>
              <a:t>: individuo e organizzazione </a:t>
            </a:r>
          </a:p>
          <a:p>
            <a:pPr marL="457200" indent="-457200">
              <a:spcBef>
                <a:spcPct val="50000"/>
              </a:spcBef>
              <a:buFontTx/>
              <a:buAutoNum type="arabicParenR"/>
            </a:pPr>
            <a:r>
              <a:rPr lang="it-IT" sz="2400" dirty="0">
                <a:solidFill>
                  <a:srgbClr val="CC0000"/>
                </a:solidFill>
                <a:latin typeface="Gill Sans MT" pitchFamily="34" charset="0"/>
              </a:rPr>
              <a:t>Modifica dei comportamenti</a:t>
            </a:r>
            <a:r>
              <a:rPr lang="it-IT" sz="2400" dirty="0">
                <a:latin typeface="Gill Sans MT" pitchFamily="34" charset="0"/>
              </a:rPr>
              <a:t> per modificare l’organizzazione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idx="4294967295"/>
          </p:nvPr>
        </p:nvSpPr>
        <p:spPr>
          <a:xfrm>
            <a:off x="1116013" y="274638"/>
            <a:ext cx="749935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it-IT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Organizzazione come </a:t>
            </a:r>
            <a:br>
              <a:rPr lang="it-IT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it-IT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Sistema in Continuo Cambiamento</a:t>
            </a:r>
            <a:r>
              <a:rPr lang="it-IT" sz="32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  <p:sp>
        <p:nvSpPr>
          <p:cNvPr id="44034" name="Segnaposto contenuto 2"/>
          <p:cNvSpPr>
            <a:spLocks noGrp="1"/>
          </p:cNvSpPr>
          <p:nvPr>
            <p:ph idx="4294967295"/>
          </p:nvPr>
        </p:nvSpPr>
        <p:spPr>
          <a:xfrm>
            <a:off x="323528" y="1724025"/>
            <a:ext cx="8434710" cy="4800600"/>
          </a:xfrm>
        </p:spPr>
        <p:txBody>
          <a:bodyPr/>
          <a:lstStyle/>
          <a:p>
            <a:pPr marL="365125" indent="-282575" eaLnBrk="1" hangingPunct="1">
              <a:buFont typeface="Arial" charset="0"/>
              <a:buNone/>
            </a:pPr>
            <a:r>
              <a:rPr lang="it-IT" sz="2800" i="1" dirty="0"/>
              <a:t>	Le organizzazioni sono in continuo cambiamento per adattarsi all’ambiente </a:t>
            </a:r>
            <a:r>
              <a:rPr lang="it-IT" sz="2800" i="1" dirty="0">
                <a:sym typeface="Wingdings" pitchFamily="2" charset="2"/>
              </a:rPr>
              <a:t> </a:t>
            </a:r>
            <a:r>
              <a:rPr lang="it-IT" sz="2800" b="1" i="1" dirty="0">
                <a:sym typeface="Wingdings" pitchFamily="2" charset="2"/>
              </a:rPr>
              <a:t>cambiamenti incrementali </a:t>
            </a:r>
            <a:r>
              <a:rPr lang="it-IT" sz="2800" i="1" dirty="0">
                <a:sym typeface="Wingdings" pitchFamily="2" charset="2"/>
              </a:rPr>
              <a:t>finalizzati al miglioramento continuo.</a:t>
            </a:r>
          </a:p>
          <a:p>
            <a:pPr marL="365125" indent="-282575" eaLnBrk="1" hangingPunct="1">
              <a:buFont typeface="Arial" charset="0"/>
              <a:buNone/>
            </a:pPr>
            <a:endParaRPr lang="it-IT" sz="2800" i="1" dirty="0">
              <a:sym typeface="Wingdings" pitchFamily="2" charset="2"/>
            </a:endParaRPr>
          </a:p>
          <a:p>
            <a:pPr marL="365125" indent="-282575" eaLnBrk="1" hangingPunct="1">
              <a:buFont typeface="Arial" charset="0"/>
              <a:buNone/>
            </a:pPr>
            <a:r>
              <a:rPr lang="it-IT" sz="2800" dirty="0">
                <a:sym typeface="Wingdings" pitchFamily="2" charset="2"/>
              </a:rPr>
              <a:t>	Non c’è bisogno di “scongelare” il sistema perché il cambiamento è già in atto.</a:t>
            </a:r>
          </a:p>
          <a:p>
            <a:pPr marL="365125" indent="-282575" eaLnBrk="1" hangingPunct="1">
              <a:buFont typeface="Arial" charset="0"/>
              <a:buNone/>
            </a:pPr>
            <a:endParaRPr lang="it-IT" sz="2800" dirty="0">
              <a:sym typeface="Wingdings" pitchFamily="2" charset="2"/>
            </a:endParaRPr>
          </a:p>
          <a:p>
            <a:pPr marL="365125" indent="-282575" eaLnBrk="1" hangingPunct="1">
              <a:buFont typeface="Arial" charset="0"/>
              <a:buNone/>
            </a:pPr>
            <a:r>
              <a:rPr lang="it-IT" sz="2800" dirty="0">
                <a:solidFill>
                  <a:schemeClr val="accent2"/>
                </a:solidFill>
                <a:sym typeface="Wingdings" pitchFamily="2" charset="2"/>
              </a:rPr>
              <a:t>	Non c’è bisogno di “creare” il cambiamento ma di guidarlo</a:t>
            </a:r>
            <a:endParaRPr lang="it-IT" sz="28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 idx="4294967295"/>
          </p:nvPr>
        </p:nvSpPr>
        <p:spPr>
          <a:xfrm>
            <a:off x="395288" y="1341438"/>
            <a:ext cx="8229600" cy="3887787"/>
          </a:xfrm>
          <a:solidFill>
            <a:srgbClr val="FFC000"/>
          </a:solidFill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it-IT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QUALSIASI MODELLO DECIDIAMO DI ADOTTARE AL CENTRO CI SONO:</a:t>
            </a:r>
            <a:br>
              <a:rPr lang="it-IT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it-IT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/>
            </a:r>
            <a:br>
              <a:rPr lang="it-IT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it-IT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- LE PERSONE E I LORO COMPORTAMENTI </a:t>
            </a:r>
            <a:br>
              <a:rPr lang="it-IT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it-IT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- LE RESISTENZE AL CAMBIAMENTO</a:t>
            </a:r>
            <a:r>
              <a:rPr lang="it-IT" sz="49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17525" y="1557338"/>
            <a:ext cx="8110538" cy="4967287"/>
          </a:xfrm>
        </p:spPr>
        <p:txBody>
          <a:bodyPr/>
          <a:lstStyle/>
          <a:p>
            <a:pPr marL="539750" indent="-539750" eaLnBrk="1" hangingPunct="1">
              <a:spcBef>
                <a:spcPct val="10000"/>
              </a:spcBef>
              <a:buFont typeface="Wingdings" pitchFamily="2" charset="2"/>
              <a:buNone/>
            </a:pPr>
            <a:r>
              <a:rPr lang="it-IT" sz="2400" dirty="0"/>
              <a:t>Sono state identificate molte possibili </a:t>
            </a:r>
            <a:r>
              <a:rPr lang="it-IT" sz="2400" b="1" dirty="0"/>
              <a:t>cause di resistenza</a:t>
            </a:r>
            <a:r>
              <a:rPr lang="it-IT" sz="2400" dirty="0"/>
              <a:t>: </a:t>
            </a:r>
          </a:p>
          <a:p>
            <a:pPr marL="539750" indent="-539750" eaLnBrk="1" hangingPunct="1">
              <a:spcBef>
                <a:spcPct val="10000"/>
              </a:spcBef>
              <a:buFont typeface="Wingdings" pitchFamily="2" charset="2"/>
              <a:buAutoNum type="arabicPeriod"/>
            </a:pPr>
            <a:r>
              <a:rPr lang="it-IT" sz="2000" dirty="0"/>
              <a:t>Problema non compreso. </a:t>
            </a:r>
          </a:p>
          <a:p>
            <a:pPr marL="539750" indent="-539750" eaLnBrk="1" hangingPunct="1">
              <a:spcBef>
                <a:spcPct val="10000"/>
              </a:spcBef>
              <a:buFont typeface="Wingdings" pitchFamily="2" charset="2"/>
              <a:buAutoNum type="arabicPeriod"/>
            </a:pPr>
            <a:r>
              <a:rPr lang="it-IT" sz="2000" dirty="0"/>
              <a:t>Altra soluzione preferita. </a:t>
            </a:r>
          </a:p>
          <a:p>
            <a:pPr marL="539750" indent="-539750" eaLnBrk="1" hangingPunct="1">
              <a:spcBef>
                <a:spcPct val="10000"/>
              </a:spcBef>
              <a:buFont typeface="Wingdings" pitchFamily="2" charset="2"/>
              <a:buAutoNum type="arabicPeriod"/>
            </a:pPr>
            <a:r>
              <a:rPr lang="it-IT" sz="2000" dirty="0"/>
              <a:t>Sensazione che la soluzione proposta non funzionerà. </a:t>
            </a:r>
          </a:p>
          <a:p>
            <a:pPr marL="539750" indent="-539750" eaLnBrk="1" hangingPunct="1">
              <a:spcBef>
                <a:spcPct val="10000"/>
              </a:spcBef>
              <a:buFont typeface="Wingdings" pitchFamily="2" charset="2"/>
              <a:buAutoNum type="arabicPeriod"/>
            </a:pPr>
            <a:r>
              <a:rPr lang="it-IT" sz="2000" dirty="0"/>
              <a:t>Costi personali inaccettabili. </a:t>
            </a:r>
          </a:p>
          <a:p>
            <a:pPr marL="539750" indent="-539750" eaLnBrk="1" hangingPunct="1">
              <a:spcBef>
                <a:spcPct val="10000"/>
              </a:spcBef>
              <a:buFont typeface="Wingdings" pitchFamily="2" charset="2"/>
              <a:buAutoNum type="arabicPeriod"/>
            </a:pPr>
            <a:r>
              <a:rPr lang="it-IT" sz="2000" dirty="0"/>
              <a:t>Ricompense insufficienti. </a:t>
            </a:r>
          </a:p>
          <a:p>
            <a:pPr marL="539750" indent="-539750" eaLnBrk="1" hangingPunct="1">
              <a:spcBef>
                <a:spcPct val="10000"/>
              </a:spcBef>
              <a:buFont typeface="Wingdings" pitchFamily="2" charset="2"/>
              <a:buAutoNum type="arabicPeriod"/>
            </a:pPr>
            <a:r>
              <a:rPr lang="it-IT" sz="2000" dirty="0"/>
              <a:t>Timore di non farcela. </a:t>
            </a:r>
          </a:p>
          <a:p>
            <a:pPr marL="539750" indent="-539750" eaLnBrk="1" hangingPunct="1">
              <a:spcBef>
                <a:spcPct val="10000"/>
              </a:spcBef>
              <a:buFont typeface="Wingdings" pitchFamily="2" charset="2"/>
              <a:buAutoNum type="arabicPeriod"/>
            </a:pPr>
            <a:r>
              <a:rPr lang="it-IT" sz="2000" dirty="0"/>
              <a:t>Minaccia a equilibri esistenti. </a:t>
            </a:r>
          </a:p>
          <a:p>
            <a:pPr marL="539750" indent="-539750" eaLnBrk="1" hangingPunct="1">
              <a:spcBef>
                <a:spcPct val="10000"/>
              </a:spcBef>
              <a:buFont typeface="Wingdings" pitchFamily="2" charset="2"/>
              <a:buAutoNum type="arabicPeriod"/>
            </a:pPr>
            <a:r>
              <a:rPr lang="it-IT" sz="2000" dirty="0"/>
              <a:t>Messa in discussione di fonti esistenti di influenza e di controllo. </a:t>
            </a:r>
          </a:p>
          <a:p>
            <a:pPr marL="539750" indent="-539750" eaLnBrk="1" hangingPunct="1">
              <a:spcBef>
                <a:spcPct val="10000"/>
              </a:spcBef>
              <a:buFont typeface="Wingdings" pitchFamily="2" charset="2"/>
              <a:buAutoNum type="arabicPeriod"/>
            </a:pPr>
            <a:r>
              <a:rPr lang="it-IT" sz="2000" dirty="0"/>
              <a:t>Diffidenza per valori e pratiche nuovi. </a:t>
            </a:r>
          </a:p>
          <a:p>
            <a:pPr marL="539750" indent="-539750" eaLnBrk="1" hangingPunct="1">
              <a:spcBef>
                <a:spcPct val="10000"/>
              </a:spcBef>
              <a:buFont typeface="Wingdings" pitchFamily="2" charset="2"/>
              <a:buAutoNum type="arabicPeriod"/>
            </a:pPr>
            <a:r>
              <a:rPr lang="it-IT" sz="2000" dirty="0"/>
              <a:t>Scarsa volontà di cambiare. </a:t>
            </a:r>
          </a:p>
          <a:p>
            <a:pPr marL="539750" indent="-539750" eaLnBrk="1" hangingPunct="1">
              <a:spcBef>
                <a:spcPct val="10000"/>
              </a:spcBef>
              <a:buFont typeface="Wingdings" pitchFamily="2" charset="2"/>
              <a:buAutoNum type="arabicPeriod"/>
            </a:pPr>
            <a:r>
              <a:rPr lang="it-IT" sz="2000" dirty="0"/>
              <a:t>Diffidenza verso i motivi per cui la direzione vuole cambiare. </a:t>
            </a:r>
          </a:p>
          <a:p>
            <a:pPr marL="539750" indent="-539750" eaLnBrk="1" hangingPunct="1">
              <a:spcBef>
                <a:spcPct val="10000"/>
              </a:spcBef>
              <a:buFont typeface="Wingdings" pitchFamily="2" charset="2"/>
              <a:buAutoNum type="arabicPeriod"/>
            </a:pPr>
            <a:r>
              <a:rPr lang="it-IT" sz="2000" dirty="0"/>
              <a:t>Altri interessi più valorizzati.</a:t>
            </a:r>
          </a:p>
          <a:p>
            <a:pPr marL="539750" indent="-539750" eaLnBrk="1" hangingPunct="1">
              <a:spcBef>
                <a:spcPct val="10000"/>
              </a:spcBef>
              <a:buFont typeface="Wingdings" pitchFamily="2" charset="2"/>
              <a:buAutoNum type="arabicPeriod"/>
            </a:pPr>
            <a:r>
              <a:rPr lang="it-IT" sz="2000" dirty="0"/>
              <a:t>Ridotte prospettive di carriera e di potere. </a:t>
            </a:r>
          </a:p>
        </p:txBody>
      </p:sp>
      <p:sp>
        <p:nvSpPr>
          <p:cNvPr id="5" name="Titolo 2"/>
          <p:cNvSpPr txBox="1">
            <a:spLocks/>
          </p:cNvSpPr>
          <p:nvPr/>
        </p:nvSpPr>
        <p:spPr>
          <a:xfrm>
            <a:off x="457200" y="260350"/>
            <a:ext cx="8229600" cy="1143000"/>
          </a:xfrm>
          <a:prstGeom prst="rect">
            <a:avLst/>
          </a:prstGeom>
          <a:solidFill>
            <a:srgbClr val="FFD03B"/>
          </a:solidFill>
        </p:spPr>
        <p:txBody>
          <a:bodyPr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it-IT" dirty="0"/>
              <a:t>La «Resistenza» al cambiamento</a:t>
            </a:r>
            <a:endParaRPr lang="it-IT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2"/>
          <p:cNvSpPr txBox="1">
            <a:spLocks/>
          </p:cNvSpPr>
          <p:nvPr/>
        </p:nvSpPr>
        <p:spPr>
          <a:xfrm>
            <a:off x="457200" y="260350"/>
            <a:ext cx="8229600" cy="1143000"/>
          </a:xfrm>
          <a:prstGeom prst="rect">
            <a:avLst/>
          </a:prstGeom>
          <a:solidFill>
            <a:srgbClr val="FFD03B"/>
          </a:solidFill>
        </p:spPr>
        <p:txBody>
          <a:bodyPr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it-IT" dirty="0"/>
              <a:t>La «Resistenza» al cambiamento</a:t>
            </a:r>
            <a:endParaRPr lang="it-IT" b="1" dirty="0"/>
          </a:p>
        </p:txBody>
      </p:sp>
      <p:sp>
        <p:nvSpPr>
          <p:cNvPr id="50178" name="CasellaDiTesto 2"/>
          <p:cNvSpPr txBox="1">
            <a:spLocks noChangeArrowheads="1"/>
          </p:cNvSpPr>
          <p:nvPr/>
        </p:nvSpPr>
        <p:spPr bwMode="auto">
          <a:xfrm>
            <a:off x="1619250" y="1773238"/>
            <a:ext cx="5905500" cy="206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sz="3200">
                <a:latin typeface="Calibri" pitchFamily="34" charset="0"/>
              </a:rPr>
              <a:t>Dopo tutto, l’insieme dei dati di ricerca suggerisce che le persone resistono al cambiamento in modo selettivo:</a:t>
            </a: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576263" y="4365625"/>
            <a:ext cx="7991475" cy="107632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3200" b="1">
                <a:solidFill>
                  <a:srgbClr val="6E0000"/>
                </a:solidFill>
                <a:latin typeface="Calibri" pitchFamily="34" charset="0"/>
              </a:rPr>
              <a:t>Si resiste soprattutto ai cambiamenti </a:t>
            </a:r>
            <a:br>
              <a:rPr lang="fr-FR" sz="3200" b="1">
                <a:solidFill>
                  <a:srgbClr val="6E0000"/>
                </a:solidFill>
                <a:latin typeface="Calibri" pitchFamily="34" charset="0"/>
              </a:rPr>
            </a:br>
            <a:r>
              <a:rPr lang="fr-FR" sz="3200" b="1">
                <a:solidFill>
                  <a:srgbClr val="6E0000"/>
                </a:solidFill>
                <a:latin typeface="Calibri" pitchFamily="34" charset="0"/>
              </a:rPr>
              <a:t>sui quali si sente di non avere controllo</a:t>
            </a:r>
            <a:endParaRPr lang="it-IT" sz="3200" b="1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idx="4294967295"/>
          </p:nvPr>
        </p:nvSpPr>
        <p:spPr>
          <a:xfrm>
            <a:off x="611188" y="115888"/>
            <a:ext cx="79629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it-IT" sz="32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Resistenza “Naturale” al Cambiamento</a:t>
            </a:r>
          </a:p>
        </p:txBody>
      </p:sp>
      <p:sp>
        <p:nvSpPr>
          <p:cNvPr id="54274" name="Segnaposto contenuto 2"/>
          <p:cNvSpPr>
            <a:spLocks noGrp="1"/>
          </p:cNvSpPr>
          <p:nvPr>
            <p:ph idx="4294967295"/>
          </p:nvPr>
        </p:nvSpPr>
        <p:spPr>
          <a:xfrm>
            <a:off x="827088" y="1484313"/>
            <a:ext cx="7499350" cy="4800600"/>
          </a:xfrm>
        </p:spPr>
        <p:txBody>
          <a:bodyPr/>
          <a:lstStyle/>
          <a:p>
            <a:pPr marL="365125" indent="-282575" algn="just" eaLnBrk="1" hangingPunct="1">
              <a:buFont typeface="Arial" charset="0"/>
              <a:buNone/>
            </a:pPr>
            <a:r>
              <a:rPr lang="it-IT" sz="2400"/>
              <a:t>La ricerca di “stati stabili”: con la stabilità si cerca di evitare l’incertezza e di sfuggire all’ansia dell’imprevisto.</a:t>
            </a:r>
          </a:p>
          <a:p>
            <a:pPr marL="365125" indent="-282575" algn="just" eaLnBrk="1" hangingPunct="1">
              <a:buFont typeface="Arial" charset="0"/>
              <a:buNone/>
            </a:pPr>
            <a:endParaRPr lang="it-IT" sz="2400"/>
          </a:p>
          <a:p>
            <a:pPr marL="365125" indent="-282575" algn="just" eaLnBrk="1" hangingPunct="1">
              <a:buFont typeface="Arial" charset="0"/>
              <a:buNone/>
            </a:pPr>
            <a:r>
              <a:rPr lang="it-IT" sz="2400"/>
              <a:t>Le strutture organizzate e le istituzioni sono esempi di forme sociali con le quali si cerca di ottenere stabilità.</a:t>
            </a:r>
          </a:p>
          <a:p>
            <a:pPr marL="365125" indent="-282575" algn="just" eaLnBrk="1" hangingPunct="1">
              <a:buFont typeface="Arial" charset="0"/>
              <a:buNone/>
            </a:pPr>
            <a:endParaRPr lang="it-IT" sz="2400"/>
          </a:p>
          <a:p>
            <a:pPr marL="365125" indent="-282575" algn="just" eaLnBrk="1" hangingPunct="1">
              <a:buFont typeface="Arial" charset="0"/>
              <a:buNone/>
            </a:pPr>
            <a:r>
              <a:rPr lang="it-IT" sz="2400"/>
              <a:t>Creando prevedibilità, facilitano la costruzione di routine comportamentali.</a:t>
            </a:r>
          </a:p>
          <a:p>
            <a:pPr marL="365125" indent="-282575" algn="just" eaLnBrk="1" hangingPunct="1">
              <a:buFont typeface="Arial" charset="0"/>
              <a:buNone/>
            </a:pPr>
            <a:endParaRPr lang="it-IT" sz="2400"/>
          </a:p>
          <a:p>
            <a:pPr marL="365125" indent="-282575" algn="just" eaLnBrk="1" hangingPunct="1">
              <a:buFont typeface="Arial" charset="0"/>
              <a:buNone/>
            </a:pPr>
            <a:r>
              <a:rPr lang="it-IT" sz="2400">
                <a:latin typeface="Verdana" pitchFamily="34" charset="0"/>
              </a:rPr>
              <a:t>I</a:t>
            </a:r>
            <a:r>
              <a:rPr lang="it-IT" sz="2400"/>
              <a:t>l cambiamento imposto dagli altri è quasi sempre vissuto come una minaccia piuttosto che come un'opportunità.</a:t>
            </a:r>
            <a:endParaRPr lang="fr-FR" sz="2400">
              <a:latin typeface="Verdana" pitchFamily="34" charset="0"/>
            </a:endParaRPr>
          </a:p>
          <a:p>
            <a:pPr marL="365125" indent="-282575" algn="just" eaLnBrk="1" hangingPunct="1">
              <a:buFont typeface="Arial" charset="0"/>
              <a:buNone/>
            </a:pPr>
            <a:endParaRPr lang="it-IT" sz="2600">
              <a:latin typeface="Verdana" pitchFamily="34" charset="0"/>
            </a:endParaRPr>
          </a:p>
          <a:p>
            <a:pPr marL="365125" indent="-282575" algn="just" eaLnBrk="1" hangingPunct="1">
              <a:buFont typeface="Arial" charset="0"/>
              <a:buNone/>
            </a:pPr>
            <a:endParaRPr lang="fr-FR" sz="2600">
              <a:latin typeface="Verdana" pitchFamily="34" charset="0"/>
            </a:endParaRPr>
          </a:p>
          <a:p>
            <a:pPr marL="365125" indent="-282575" eaLnBrk="1" hangingPunct="1">
              <a:buFont typeface="Arial" charset="0"/>
              <a:buNone/>
            </a:pPr>
            <a:endParaRPr lang="it-IT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 idx="4294967295"/>
          </p:nvPr>
        </p:nvSpPr>
        <p:spPr>
          <a:xfrm>
            <a:off x="1073150" y="198438"/>
            <a:ext cx="79629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it-IT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Aspetti Funzionali della Resistenza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95288" y="2349500"/>
            <a:ext cx="8229600" cy="2625725"/>
          </a:xfrm>
        </p:spPr>
        <p:txBody>
          <a:bodyPr lIns="92075" tIns="46038" rIns="92075" bIns="46038"/>
          <a:lstStyle/>
          <a:p>
            <a:pPr marL="365125" indent="-282575" eaLnBrk="1" hangingPunct="1"/>
            <a:r>
              <a:rPr lang="en-US" sz="2200"/>
              <a:t> Conoscere ed essere consapevoli dei pericoli</a:t>
            </a:r>
          </a:p>
          <a:p>
            <a:pPr marL="365125" indent="-282575" eaLnBrk="1" hangingPunct="1"/>
            <a:r>
              <a:rPr lang="en-US" sz="2200"/>
              <a:t> Avere indicazioni sulla sicurezza </a:t>
            </a:r>
            <a:r>
              <a:rPr lang="en-US" sz="2200" i="1"/>
              <a:t>(safety)</a:t>
            </a:r>
          </a:p>
          <a:p>
            <a:pPr marL="365125" indent="-282575" eaLnBrk="1" hangingPunct="1"/>
            <a:r>
              <a:rPr lang="en-US" sz="2200"/>
              <a:t> Forniscono allarmi e avvertimenti circa potenziali minacce</a:t>
            </a:r>
          </a:p>
          <a:p>
            <a:pPr marL="365125" indent="-282575" eaLnBrk="1" hangingPunct="1"/>
            <a:r>
              <a:rPr lang="en-US" sz="2200"/>
              <a:t> Protegge favorendo la formazione di barriere</a:t>
            </a:r>
          </a:p>
          <a:p>
            <a:pPr marL="365125" indent="-282575" eaLnBrk="1" hangingPunct="1"/>
            <a:r>
              <a:rPr lang="en-US" sz="2200"/>
              <a:t> Riporta il sistema ad uno stato conosciuto e sicuro</a:t>
            </a:r>
          </a:p>
          <a:p>
            <a:pPr marL="365125" indent="-282575" eaLnBrk="1" hangingPunct="1"/>
            <a:r>
              <a:rPr lang="en-US" sz="2200"/>
              <a:t> Contribuisce a limitare e ridurre i rischi</a:t>
            </a:r>
          </a:p>
        </p:txBody>
      </p:sp>
      <p:sp>
        <p:nvSpPr>
          <p:cNvPr id="41988" name="CasellaDiTesto 5"/>
          <p:cNvSpPr txBox="1">
            <a:spLocks noChangeArrowheads="1"/>
          </p:cNvSpPr>
          <p:nvPr/>
        </p:nvSpPr>
        <p:spPr bwMode="auto">
          <a:xfrm>
            <a:off x="827088" y="5084763"/>
            <a:ext cx="7777162" cy="1219200"/>
          </a:xfrm>
          <a:prstGeom prst="rect">
            <a:avLst/>
          </a:prstGeom>
          <a:noFill/>
          <a:ln w="2857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i="1"/>
              <a:t>Ciò che viene definito resistenza dipende dal punto di vista dell’osservatore; comportamenti percepiti da alcuni come manifestazioni di resistenza possono essere considerati da altri come utili per opporsi a cambiamenti potenzialmente dannosi</a:t>
            </a:r>
          </a:p>
        </p:txBody>
      </p:sp>
      <p:sp>
        <p:nvSpPr>
          <p:cNvPr id="56324" name="CasellaDiTesto 6"/>
          <p:cNvSpPr txBox="1">
            <a:spLocks noChangeArrowheads="1"/>
          </p:cNvSpPr>
          <p:nvPr/>
        </p:nvSpPr>
        <p:spPr bwMode="auto">
          <a:xfrm>
            <a:off x="1042988" y="1484313"/>
            <a:ext cx="7777162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it-IT" sz="2600"/>
              <a:t>La resistenza può essere funzionale perché aiuta a: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  <p:bldP spid="4198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3"/>
          <p:cNvSpPr>
            <a:spLocks noGrp="1"/>
          </p:cNvSpPr>
          <p:nvPr>
            <p:ph type="body" idx="1"/>
          </p:nvPr>
        </p:nvSpPr>
        <p:spPr>
          <a:xfrm>
            <a:off x="289654" y="2132856"/>
            <a:ext cx="8229600" cy="4525962"/>
          </a:xfrm>
        </p:spPr>
        <p:txBody>
          <a:bodyPr/>
          <a:lstStyle/>
          <a:p>
            <a:pPr algn="ctr">
              <a:buFont typeface="Arial" charset="0"/>
              <a:buNone/>
            </a:pPr>
            <a:endParaRPr lang="it-IT" dirty="0"/>
          </a:p>
          <a:p>
            <a:pPr algn="ctr">
              <a:buFont typeface="Arial" charset="0"/>
              <a:buNone/>
            </a:pPr>
            <a:r>
              <a:rPr lang="it-IT" dirty="0"/>
              <a:t>Il cambiamento coinvolge una </a:t>
            </a:r>
            <a:r>
              <a:rPr lang="it-IT" dirty="0">
                <a:solidFill>
                  <a:srgbClr val="CC0000"/>
                </a:solidFill>
              </a:rPr>
              <a:t>differenza</a:t>
            </a:r>
            <a:r>
              <a:rPr lang="it-IT" dirty="0"/>
              <a:t> nel modo in cui una organizzazione </a:t>
            </a:r>
            <a:r>
              <a:rPr lang="it-IT" dirty="0">
                <a:solidFill>
                  <a:srgbClr val="006600"/>
                </a:solidFill>
              </a:rPr>
              <a:t>funziona</a:t>
            </a:r>
            <a:r>
              <a:rPr lang="it-IT" dirty="0"/>
              <a:t>, in chi sono i suoi </a:t>
            </a:r>
            <a:r>
              <a:rPr lang="it-IT" dirty="0">
                <a:solidFill>
                  <a:srgbClr val="006600"/>
                </a:solidFill>
              </a:rPr>
              <a:t>membri</a:t>
            </a:r>
            <a:r>
              <a:rPr lang="it-IT" dirty="0"/>
              <a:t>, la </a:t>
            </a:r>
            <a:r>
              <a:rPr lang="it-IT" dirty="0">
                <a:solidFill>
                  <a:srgbClr val="006600"/>
                </a:solidFill>
              </a:rPr>
              <a:t>forma</a:t>
            </a:r>
            <a:r>
              <a:rPr lang="it-IT" dirty="0"/>
              <a:t> che assume, o come </a:t>
            </a:r>
            <a:r>
              <a:rPr lang="it-IT" dirty="0">
                <a:solidFill>
                  <a:srgbClr val="006600"/>
                </a:solidFill>
              </a:rPr>
              <a:t>distribuisce</a:t>
            </a:r>
            <a:r>
              <a:rPr lang="it-IT" dirty="0"/>
              <a:t> le sue risorse</a:t>
            </a:r>
          </a:p>
        </p:txBody>
      </p:sp>
      <p:sp>
        <p:nvSpPr>
          <p:cNvPr id="3" name="Titolo 3">
            <a:extLst>
              <a:ext uri="{FF2B5EF4-FFF2-40B4-BE49-F238E27FC236}">
                <a16:creationId xmlns:a16="http://schemas.microsoft.com/office/drawing/2014/main" id="{A7846A19-0D66-4EF7-9221-CB4A218B9A0E}"/>
              </a:ext>
            </a:extLst>
          </p:cNvPr>
          <p:cNvSpPr txBox="1">
            <a:spLocks/>
          </p:cNvSpPr>
          <p:nvPr/>
        </p:nvSpPr>
        <p:spPr bwMode="auto">
          <a:xfrm>
            <a:off x="323528" y="548680"/>
            <a:ext cx="8229600" cy="1224136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 fontScale="97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it-IT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CAMBIAMENTO ORGANIZZATIVO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idx="4294967295"/>
          </p:nvPr>
        </p:nvSpPr>
        <p:spPr>
          <a:xfrm>
            <a:off x="468313" y="188913"/>
            <a:ext cx="8034337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it-IT" sz="32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Forme di Resistenza al Cambiamento</a:t>
            </a:r>
          </a:p>
        </p:txBody>
      </p:sp>
      <p:sp>
        <p:nvSpPr>
          <p:cNvPr id="72706" name="Segnaposto contenuto 2"/>
          <p:cNvSpPr>
            <a:spLocks noGrp="1"/>
          </p:cNvSpPr>
          <p:nvPr>
            <p:ph idx="4294967295"/>
          </p:nvPr>
        </p:nvSpPr>
        <p:spPr>
          <a:xfrm>
            <a:off x="611188" y="1196975"/>
            <a:ext cx="7499350" cy="4800600"/>
          </a:xfrm>
        </p:spPr>
        <p:txBody>
          <a:bodyPr/>
          <a:lstStyle/>
          <a:p>
            <a:pPr marL="365125" indent="-282575" algn="just" eaLnBrk="1" hangingPunct="1">
              <a:buFont typeface="Arial" charset="0"/>
              <a:buNone/>
            </a:pPr>
            <a:r>
              <a:rPr lang="it-IT" sz="2400" b="1" dirty="0">
                <a:solidFill>
                  <a:schemeClr val="accent2"/>
                </a:solidFill>
              </a:rPr>
              <a:t>Aperta e Immediata</a:t>
            </a:r>
          </a:p>
          <a:p>
            <a:pPr marL="365125" indent="-282575" algn="just" eaLnBrk="1" hangingPunct="1"/>
            <a:r>
              <a:rPr lang="it-IT" sz="2400" dirty="0"/>
              <a:t>Protesta manifesta (esprimere dubbi, lamentele, cercare di modificare il cambiamento o indurre altri a resistere)</a:t>
            </a:r>
          </a:p>
          <a:p>
            <a:pPr marL="365125" indent="-282575" algn="just" eaLnBrk="1" hangingPunct="1">
              <a:buFont typeface="Arial" charset="0"/>
              <a:buNone/>
            </a:pPr>
            <a:endParaRPr lang="it-IT" sz="800" dirty="0"/>
          </a:p>
          <a:p>
            <a:pPr marL="365125" indent="-282575" algn="just" eaLnBrk="1" hangingPunct="1">
              <a:buFont typeface="Arial" charset="0"/>
              <a:buNone/>
            </a:pPr>
            <a:r>
              <a:rPr lang="it-IT" sz="2400" b="1" dirty="0">
                <a:solidFill>
                  <a:schemeClr val="accent2"/>
                </a:solidFill>
              </a:rPr>
              <a:t>Implicito e nascosto</a:t>
            </a:r>
          </a:p>
          <a:p>
            <a:pPr marL="365125" indent="-282575" algn="just" eaLnBrk="1" hangingPunct="1"/>
            <a:r>
              <a:rPr lang="it-IT" sz="2400" dirty="0"/>
              <a:t>Atteggiamenti passivi (tendenza a ritardare il cambiamento)</a:t>
            </a:r>
          </a:p>
          <a:p>
            <a:pPr marL="365125" indent="-282575" algn="just" eaLnBrk="1" hangingPunct="1"/>
            <a:r>
              <a:rPr lang="it-IT" sz="2400" dirty="0"/>
              <a:t>Inattività (lasciare che il cambiamento accada)</a:t>
            </a:r>
          </a:p>
          <a:p>
            <a:pPr marL="365125" indent="-282575" algn="just" eaLnBrk="1" hangingPunct="1"/>
            <a:r>
              <a:rPr lang="it-IT" sz="2400" dirty="0"/>
              <a:t>Uscita</a:t>
            </a:r>
          </a:p>
          <a:p>
            <a:pPr marL="365125" indent="-282575" algn="just" eaLnBrk="1" hangingPunct="1">
              <a:buFont typeface="Arial" charset="0"/>
              <a:buNone/>
            </a:pPr>
            <a:endParaRPr lang="it-IT" sz="1000" dirty="0"/>
          </a:p>
          <a:p>
            <a:pPr marL="365125" indent="-282575" algn="just" eaLnBrk="1" hangingPunct="1">
              <a:buFont typeface="Arial" charset="0"/>
              <a:buNone/>
            </a:pPr>
            <a:r>
              <a:rPr lang="it-IT" sz="2400" b="1" dirty="0">
                <a:solidFill>
                  <a:schemeClr val="accent2"/>
                </a:solidFill>
              </a:rPr>
              <a:t>Risultati</a:t>
            </a:r>
            <a:r>
              <a:rPr lang="it-IT" sz="2400" dirty="0"/>
              <a:t>: perdita di motivazione, aumentati errori, assenteismo, malumori, insoddisfazione lavorativa, sabotaggio, …</a:t>
            </a:r>
          </a:p>
          <a:p>
            <a:pPr marL="365125" indent="-282575" eaLnBrk="1" hangingPunct="1"/>
            <a:endParaRPr lang="it-IT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idx="4294967295"/>
          </p:nvPr>
        </p:nvSpPr>
        <p:spPr>
          <a:xfrm>
            <a:off x="611188" y="260350"/>
            <a:ext cx="795655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it-IT" sz="32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Superare le Resistenze al Cambiamento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755650" y="1628775"/>
            <a:ext cx="7483475" cy="456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82575" algn="just">
              <a:spcBef>
                <a:spcPts val="6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/>
            </a:pPr>
            <a:r>
              <a:rPr lang="it-IT" sz="2600" b="1" i="1" dirty="0">
                <a:latin typeface="+mn-lt"/>
                <a:cs typeface="Times New Roman" pitchFamily="18" charset="0"/>
              </a:rPr>
              <a:t>Empatia e Supporto </a:t>
            </a:r>
          </a:p>
          <a:p>
            <a:pPr marL="450850" lvl="1" indent="-47625" algn="just">
              <a:spcBef>
                <a:spcPts val="550"/>
              </a:spcBef>
              <a:buClr>
                <a:schemeClr val="accent1"/>
              </a:buClr>
              <a:defRPr/>
            </a:pPr>
            <a:r>
              <a:rPr lang="it-IT" sz="2000" dirty="0">
                <a:latin typeface="+mn-lt"/>
                <a:cs typeface="Times New Roman" pitchFamily="18" charset="0"/>
              </a:rPr>
              <a:t>Aiutare i lavoratori a comprendere e a sperimentare in modo positivo il cambiamento</a:t>
            </a:r>
          </a:p>
          <a:p>
            <a:pPr marL="450850" lvl="1" indent="-47625" algn="just">
              <a:spcBef>
                <a:spcPts val="550"/>
              </a:spcBef>
              <a:buClr>
                <a:schemeClr val="accent1"/>
              </a:buClr>
              <a:defRPr/>
            </a:pPr>
            <a:endParaRPr lang="it-IT" sz="2000" dirty="0">
              <a:latin typeface="+mn-lt"/>
              <a:cs typeface="Times New Roman" pitchFamily="18" charset="0"/>
            </a:endParaRPr>
          </a:p>
          <a:p>
            <a:pPr marL="365125" indent="-282575" algn="just">
              <a:spcBef>
                <a:spcPts val="6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/>
            </a:pPr>
            <a:r>
              <a:rPr lang="it-IT" sz="2600" b="1" i="1" dirty="0">
                <a:latin typeface="+mn-lt"/>
                <a:cs typeface="Times New Roman" pitchFamily="18" charset="0"/>
              </a:rPr>
              <a:t>Comunicazione</a:t>
            </a:r>
          </a:p>
          <a:p>
            <a:pPr marL="450850" lvl="1" indent="-47625" algn="just">
              <a:spcBef>
                <a:spcPts val="550"/>
              </a:spcBef>
              <a:buClr>
                <a:schemeClr val="accent1"/>
              </a:buClr>
              <a:defRPr/>
            </a:pPr>
            <a:r>
              <a:rPr lang="it-IT" sz="2000" dirty="0">
                <a:latin typeface="+mn-lt"/>
                <a:cs typeface="Times New Roman" pitchFamily="18" charset="0"/>
              </a:rPr>
              <a:t>Ridurre il gossip e le paure non fondate, riducendo anche l’incertezza sulle potenziali conseguenze del cambiamento </a:t>
            </a:r>
          </a:p>
          <a:p>
            <a:pPr marL="450850" lvl="1" indent="-47625" algn="just">
              <a:spcBef>
                <a:spcPts val="550"/>
              </a:spcBef>
              <a:buClr>
                <a:schemeClr val="accent1"/>
              </a:buClr>
              <a:defRPr/>
            </a:pPr>
            <a:endParaRPr lang="it-IT" sz="2000" dirty="0">
              <a:latin typeface="+mn-lt"/>
              <a:cs typeface="Times New Roman" pitchFamily="18" charset="0"/>
            </a:endParaRPr>
          </a:p>
          <a:p>
            <a:pPr marL="365125" indent="-282575" algn="just">
              <a:spcBef>
                <a:spcPts val="600"/>
              </a:spcBef>
              <a:buClr>
                <a:schemeClr val="accent1"/>
              </a:buClr>
              <a:buSzPct val="80000"/>
              <a:buFont typeface="Arial" pitchFamily="34" charset="0"/>
              <a:buChar char="•"/>
              <a:defRPr/>
            </a:pPr>
            <a:r>
              <a:rPr lang="it-IT" sz="2600" b="1" i="1" dirty="0">
                <a:latin typeface="+mn-lt"/>
                <a:cs typeface="Times New Roman" pitchFamily="18" charset="0"/>
              </a:rPr>
              <a:t>Partecipazione e Coinvolgimento </a:t>
            </a:r>
          </a:p>
          <a:p>
            <a:pPr marL="450850" lvl="1" indent="-47625" algn="just">
              <a:spcBef>
                <a:spcPts val="550"/>
              </a:spcBef>
              <a:buClr>
                <a:schemeClr val="accent1"/>
              </a:buClr>
              <a:defRPr/>
            </a:pPr>
            <a:r>
              <a:rPr lang="it-IT" sz="2000" dirty="0">
                <a:latin typeface="+mn-lt"/>
                <a:cs typeface="Times New Roman" pitchFamily="18" charset="0"/>
              </a:rPr>
              <a:t>Aumentare il senso di padronanza e di impegno da parte dei lavoratori nel cambiamento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idx="4294967295"/>
          </p:nvPr>
        </p:nvSpPr>
        <p:spPr>
          <a:xfrm>
            <a:off x="539750" y="-171450"/>
            <a:ext cx="795655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it-IT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Superare le Resistenze al Cambiamento</a:t>
            </a:r>
            <a:br>
              <a:rPr lang="it-IT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it-IT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 metodi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0050323"/>
              </p:ext>
            </p:extLst>
          </p:nvPr>
        </p:nvGraphicFramePr>
        <p:xfrm>
          <a:off x="250825" y="981075"/>
          <a:ext cx="8568952" cy="585266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218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47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14488">
                <a:tc>
                  <a:txBody>
                    <a:bodyPr/>
                    <a:lstStyle/>
                    <a:p>
                      <a:r>
                        <a:rPr lang="it-IT" sz="1800" dirty="0"/>
                        <a:t>Metodo</a:t>
                      </a:r>
                      <a:endParaRPr lang="it-IT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2000" dirty="0"/>
                        <a:t>Comunemente usato in situazioni nelle</a:t>
                      </a:r>
                      <a:r>
                        <a:rPr lang="it-IT" sz="2000" baseline="0" dirty="0"/>
                        <a:t> quali....</a:t>
                      </a:r>
                      <a:endParaRPr lang="it-IT" sz="2000" dirty="0"/>
                    </a:p>
                    <a:p>
                      <a:endParaRPr lang="it-IT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36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b="1" dirty="0"/>
                        <a:t>Formazione + comunicazione</a:t>
                      </a:r>
                    </a:p>
                    <a:p>
                      <a:endParaRPr lang="it-IT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La</a:t>
                      </a:r>
                      <a:r>
                        <a:rPr lang="en-US" sz="1800" baseline="0" dirty="0"/>
                        <a:t> </a:t>
                      </a:r>
                      <a:r>
                        <a:rPr lang="en-US" sz="1800" baseline="0" dirty="0" err="1"/>
                        <a:t>resistenza</a:t>
                      </a:r>
                      <a:r>
                        <a:rPr lang="en-US" sz="1800" baseline="0" dirty="0"/>
                        <a:t> </a:t>
                      </a:r>
                      <a:r>
                        <a:rPr lang="en-US" sz="1800" baseline="0" dirty="0" err="1"/>
                        <a:t>nasce</a:t>
                      </a:r>
                      <a:r>
                        <a:rPr lang="en-US" sz="1800" baseline="0" dirty="0"/>
                        <a:t> da </a:t>
                      </a:r>
                      <a:r>
                        <a:rPr lang="en-US" sz="1800" baseline="0" dirty="0" err="1"/>
                        <a:t>mancanza</a:t>
                      </a:r>
                      <a:r>
                        <a:rPr lang="en-US" sz="1800" baseline="0" dirty="0"/>
                        <a:t> di </a:t>
                      </a:r>
                      <a:r>
                        <a:rPr lang="en-US" sz="1800" baseline="0" dirty="0" err="1"/>
                        <a:t>informazioni</a:t>
                      </a:r>
                      <a:r>
                        <a:rPr lang="en-US" sz="1800" baseline="0" dirty="0"/>
                        <a:t> e </a:t>
                      </a:r>
                      <a:r>
                        <a:rPr lang="en-US" sz="1800" baseline="0" dirty="0" err="1"/>
                        <a:t>analisi</a:t>
                      </a:r>
                      <a:r>
                        <a:rPr lang="en-US" sz="1800" baseline="0" dirty="0"/>
                        <a:t>. </a:t>
                      </a:r>
                      <a:endParaRPr lang="it-IT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4232">
                <a:tc>
                  <a:txBody>
                    <a:bodyPr/>
                    <a:lstStyle/>
                    <a:p>
                      <a:r>
                        <a:rPr lang="it-IT" sz="1800" b="1" dirty="0"/>
                        <a:t>Partecipazione +</a:t>
                      </a:r>
                      <a:r>
                        <a:rPr lang="it-IT" sz="1800" b="1" baseline="0" dirty="0"/>
                        <a:t> coinvolgimento</a:t>
                      </a:r>
                      <a:endParaRPr lang="it-IT" sz="1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/>
                        <a:t>Chi vuole implementare il cambiamento non ha tutte le informazioni</a:t>
                      </a:r>
                      <a:r>
                        <a:rPr lang="it-IT" sz="1800" baseline="0" dirty="0"/>
                        <a:t> e gli altri gruppi hanno molto potere per influenzare le decisioni. </a:t>
                      </a:r>
                      <a:endParaRPr lang="it-IT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55368">
                <a:tc>
                  <a:txBody>
                    <a:bodyPr/>
                    <a:lstStyle/>
                    <a:p>
                      <a:r>
                        <a:rPr lang="it-IT" sz="1800" b="1" kern="1200" baseline="0" dirty="0"/>
                        <a:t>Facilitazione + supporto</a:t>
                      </a:r>
                      <a:endParaRPr lang="it-IT" sz="1800" b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it-IT" sz="1800" kern="1200" dirty="0"/>
                        <a:t>Le persone che resistono sono ansiose o preoccupate, specialmente in periodi</a:t>
                      </a:r>
                      <a:r>
                        <a:rPr lang="it-IT" sz="1800" kern="1200" baseline="0" dirty="0"/>
                        <a:t> di assestamento dei cambiamenti. I responsabili dovrebbero guidarli per facilitare la transizione.</a:t>
                      </a:r>
                      <a:endParaRPr lang="it-IT" sz="1800" kern="1200" dirty="0"/>
                    </a:p>
                    <a:p>
                      <a:pPr algn="just"/>
                      <a:r>
                        <a:rPr lang="en-US" sz="1800" kern="1200" dirty="0"/>
                        <a:t> </a:t>
                      </a:r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0290">
                <a:tc>
                  <a:txBody>
                    <a:bodyPr/>
                    <a:lstStyle/>
                    <a:p>
                      <a:r>
                        <a:rPr lang="it-IT" sz="1800" b="1" kern="1200" baseline="0" dirty="0"/>
                        <a:t>Negoziazione + intesa</a:t>
                      </a:r>
                      <a:endParaRPr lang="it-IT" sz="1800" b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1200" dirty="0"/>
                        <a:t>Con gruppi che hanno molto da perdere e hanno molto potere, come ad esempio le organizzazioni sindacali.</a:t>
                      </a:r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029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800" b="1" kern="1200" baseline="0" dirty="0"/>
                        <a:t>Manipolazione + co-optazione</a:t>
                      </a:r>
                      <a:endParaRPr lang="it-IT" sz="1800" b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1200" baseline="0" dirty="0"/>
                        <a:t>Le altre tattiche non funzionano o sono troppo dispendiose.</a:t>
                      </a:r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177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it-IT" sz="1800" b="1" kern="1200" baseline="0" dirty="0"/>
                        <a:t>Coercizione</a:t>
                      </a:r>
                      <a:endParaRPr lang="it-IT" sz="1800" b="1" kern="1200" baseline="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1200" dirty="0"/>
                        <a:t>La velocità è essenziale per salvare l’organizzazione, e chi vuole</a:t>
                      </a:r>
                      <a:r>
                        <a:rPr lang="it-IT" sz="1800" kern="1200" baseline="0" dirty="0"/>
                        <a:t> implementare il cambiamento ha sufficiente potere.</a:t>
                      </a:r>
                      <a:endParaRPr lang="it-IT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 idx="4294967295"/>
          </p:nvPr>
        </p:nvSpPr>
        <p:spPr>
          <a:xfrm>
            <a:off x="395288" y="1341438"/>
            <a:ext cx="8229600" cy="3887787"/>
          </a:xfrm>
          <a:solidFill>
            <a:srgbClr val="FFC000"/>
          </a:solidFill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it-IT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IN TUTTO QUESTO …</a:t>
            </a:r>
            <a:br>
              <a:rPr lang="it-IT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it-IT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LA QUALITA’ DELLA VITA LAVORATIVA?</a:t>
            </a:r>
            <a:endParaRPr lang="it-IT" sz="49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291718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14" name="Oval 14">
            <a:extLst>
              <a:ext uri="{FF2B5EF4-FFF2-40B4-BE49-F238E27FC236}">
                <a16:creationId xmlns:a16="http://schemas.microsoft.com/office/drawing/2014/main" id="{CB0E7016-FFC0-4B5B-8FA1-8F735904D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8650" y="1701800"/>
            <a:ext cx="2262188" cy="1368425"/>
          </a:xfrm>
          <a:prstGeom prst="ellipse">
            <a:avLst/>
          </a:prstGeom>
          <a:solidFill>
            <a:srgbClr val="FF99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1pPr>
            <a:lvl2pPr marL="742950" indent="-28575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2pPr>
            <a:lvl3pPr marL="11430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3pPr>
            <a:lvl4pPr marL="16002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4pPr>
            <a:lvl5pPr marL="20574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it-IT" altLang="it-IT" sz="2000" u="none" dirty="0">
                <a:latin typeface="Corbel" panose="020B0503020204020204" pitchFamily="34" charset="0"/>
              </a:rPr>
              <a:t>Richieste</a:t>
            </a:r>
          </a:p>
          <a:p>
            <a:pPr algn="ctr" eaLnBrk="1" hangingPunct="1"/>
            <a:r>
              <a:rPr lang="it-IT" altLang="it-IT" sz="2000" u="none" dirty="0">
                <a:latin typeface="Corbel" panose="020B0503020204020204" pitchFamily="34" charset="0"/>
              </a:rPr>
              <a:t> lavorative</a:t>
            </a:r>
          </a:p>
        </p:txBody>
      </p:sp>
      <p:sp>
        <p:nvSpPr>
          <p:cNvPr id="128015" name="Oval 15">
            <a:extLst>
              <a:ext uri="{FF2B5EF4-FFF2-40B4-BE49-F238E27FC236}">
                <a16:creationId xmlns:a16="http://schemas.microsoft.com/office/drawing/2014/main" id="{99790034-1DA8-45AC-BB32-64455C4425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213" y="3824288"/>
            <a:ext cx="2303462" cy="1368425"/>
          </a:xfrm>
          <a:prstGeom prst="ellipse">
            <a:avLst/>
          </a:prstGeom>
          <a:solidFill>
            <a:srgbClr val="66FF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1pPr>
            <a:lvl2pPr marL="742950" indent="-28575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2pPr>
            <a:lvl3pPr marL="11430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3pPr>
            <a:lvl4pPr marL="16002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4pPr>
            <a:lvl5pPr marL="20574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it-IT" altLang="it-IT" sz="2000" u="none" dirty="0">
                <a:latin typeface="Corbel" panose="020B0503020204020204" pitchFamily="34" charset="0"/>
              </a:rPr>
              <a:t>Risorse lavorative</a:t>
            </a:r>
          </a:p>
        </p:txBody>
      </p:sp>
      <p:sp>
        <p:nvSpPr>
          <p:cNvPr id="128016" name="Oval 16">
            <a:extLst>
              <a:ext uri="{FF2B5EF4-FFF2-40B4-BE49-F238E27FC236}">
                <a16:creationId xmlns:a16="http://schemas.microsoft.com/office/drawing/2014/main" id="{5C8794BB-AFBB-4AC3-AD56-C37FEAF648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1989138"/>
            <a:ext cx="1655763" cy="719137"/>
          </a:xfrm>
          <a:prstGeom prst="ellipse">
            <a:avLst/>
          </a:prstGeom>
          <a:solidFill>
            <a:srgbClr val="FF505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1pPr>
            <a:lvl2pPr marL="742950" indent="-28575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2pPr>
            <a:lvl3pPr marL="11430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3pPr>
            <a:lvl4pPr marL="16002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4pPr>
            <a:lvl5pPr marL="20574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it-IT" altLang="it-IT" sz="2000" u="none" dirty="0">
                <a:latin typeface="Corbel" panose="020B0503020204020204" pitchFamily="34" charset="0"/>
              </a:rPr>
              <a:t>Stress</a:t>
            </a:r>
          </a:p>
        </p:txBody>
      </p:sp>
      <p:sp>
        <p:nvSpPr>
          <p:cNvPr id="128017" name="Oval 17">
            <a:extLst>
              <a:ext uri="{FF2B5EF4-FFF2-40B4-BE49-F238E27FC236}">
                <a16:creationId xmlns:a16="http://schemas.microsoft.com/office/drawing/2014/main" id="{14E5B3B6-3597-4641-B1A5-031E2BAFC1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8400" y="4070351"/>
            <a:ext cx="1799703" cy="798512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1pPr>
            <a:lvl2pPr marL="742950" indent="-28575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2pPr>
            <a:lvl3pPr marL="11430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3pPr>
            <a:lvl4pPr marL="16002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4pPr>
            <a:lvl5pPr marL="20574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it-IT" altLang="it-IT" sz="1800" u="none" dirty="0">
                <a:solidFill>
                  <a:schemeClr val="bg1"/>
                </a:solidFill>
                <a:latin typeface="Corbel" panose="020B0503020204020204" pitchFamily="34" charset="0"/>
              </a:rPr>
              <a:t>Impegno/</a:t>
            </a:r>
          </a:p>
          <a:p>
            <a:pPr algn="ctr" eaLnBrk="1" hangingPunct="1"/>
            <a:r>
              <a:rPr lang="it-IT" altLang="it-IT" sz="1800" u="none" dirty="0">
                <a:solidFill>
                  <a:schemeClr val="bg1"/>
                </a:solidFill>
                <a:latin typeface="Corbel" panose="020B0503020204020204" pitchFamily="34" charset="0"/>
              </a:rPr>
              <a:t>coinvolgimento</a:t>
            </a:r>
          </a:p>
        </p:txBody>
      </p:sp>
      <p:cxnSp>
        <p:nvCxnSpPr>
          <p:cNvPr id="128020" name="AutoShape 20">
            <a:extLst>
              <a:ext uri="{FF2B5EF4-FFF2-40B4-BE49-F238E27FC236}">
                <a16:creationId xmlns:a16="http://schemas.microsoft.com/office/drawing/2014/main" id="{0720E529-79F1-4650-9BED-FECB3C497CC3}"/>
              </a:ext>
            </a:extLst>
          </p:cNvPr>
          <p:cNvCxnSpPr>
            <a:cxnSpLocks noChangeShapeType="1"/>
            <a:stCxn id="128015" idx="2"/>
            <a:endCxn id="128014" idx="2"/>
          </p:cNvCxnSpPr>
          <p:nvPr/>
        </p:nvCxnSpPr>
        <p:spPr bwMode="auto">
          <a:xfrm rot="10800000" flipH="1">
            <a:off x="557213" y="2386013"/>
            <a:ext cx="71437" cy="2122487"/>
          </a:xfrm>
          <a:prstGeom prst="curvedConnector3">
            <a:avLst>
              <a:gd name="adj1" fmla="val -319694"/>
            </a:avLst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28021" name="Line 21">
            <a:extLst>
              <a:ext uri="{FF2B5EF4-FFF2-40B4-BE49-F238E27FC236}">
                <a16:creationId xmlns:a16="http://schemas.microsoft.com/office/drawing/2014/main" id="{28F9DC7F-4EFF-4342-8760-881558C13A7F}"/>
              </a:ext>
            </a:extLst>
          </p:cNvPr>
          <p:cNvSpPr>
            <a:spLocks noChangeShapeType="1"/>
          </p:cNvSpPr>
          <p:nvPr/>
        </p:nvSpPr>
        <p:spPr bwMode="auto">
          <a:xfrm>
            <a:off x="2916238" y="2349500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8022" name="Line 22">
            <a:extLst>
              <a:ext uri="{FF2B5EF4-FFF2-40B4-BE49-F238E27FC236}">
                <a16:creationId xmlns:a16="http://schemas.microsoft.com/office/drawing/2014/main" id="{C5805F57-3304-4908-971F-B2055CBCA9DB}"/>
              </a:ext>
            </a:extLst>
          </p:cNvPr>
          <p:cNvSpPr>
            <a:spLocks noChangeShapeType="1"/>
          </p:cNvSpPr>
          <p:nvPr/>
        </p:nvSpPr>
        <p:spPr bwMode="auto">
          <a:xfrm>
            <a:off x="2916238" y="4508500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8023" name="Line 23">
            <a:extLst>
              <a:ext uri="{FF2B5EF4-FFF2-40B4-BE49-F238E27FC236}">
                <a16:creationId xmlns:a16="http://schemas.microsoft.com/office/drawing/2014/main" id="{F37F969E-002F-42AE-BB15-74AFC4AAF84C}"/>
              </a:ext>
            </a:extLst>
          </p:cNvPr>
          <p:cNvSpPr>
            <a:spLocks noChangeShapeType="1"/>
          </p:cNvSpPr>
          <p:nvPr/>
        </p:nvSpPr>
        <p:spPr bwMode="auto">
          <a:xfrm>
            <a:off x="5364163" y="2420938"/>
            <a:ext cx="1079500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8024" name="Line 24">
            <a:extLst>
              <a:ext uri="{FF2B5EF4-FFF2-40B4-BE49-F238E27FC236}">
                <a16:creationId xmlns:a16="http://schemas.microsoft.com/office/drawing/2014/main" id="{070EC1D8-46EA-4304-9E1D-72E190AB347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64163" y="3644900"/>
            <a:ext cx="1008062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28025" name="Text Box 25">
            <a:extLst>
              <a:ext uri="{FF2B5EF4-FFF2-40B4-BE49-F238E27FC236}">
                <a16:creationId xmlns:a16="http://schemas.microsoft.com/office/drawing/2014/main" id="{C17F332E-97AD-4444-A9DE-6ED8E7BE37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2420938"/>
            <a:ext cx="433388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1pPr>
            <a:lvl2pPr marL="742950" indent="-28575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2pPr>
            <a:lvl3pPr marL="11430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3pPr>
            <a:lvl4pPr marL="16002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4pPr>
            <a:lvl5pPr marL="20574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2000" u="none">
                <a:latin typeface="Calibri" panose="020F0502020204030204" pitchFamily="34" charset="0"/>
              </a:rPr>
              <a:t> -</a:t>
            </a:r>
          </a:p>
        </p:txBody>
      </p:sp>
      <p:sp>
        <p:nvSpPr>
          <p:cNvPr id="128026" name="Text Box 26">
            <a:extLst>
              <a:ext uri="{FF2B5EF4-FFF2-40B4-BE49-F238E27FC236}">
                <a16:creationId xmlns:a16="http://schemas.microsoft.com/office/drawing/2014/main" id="{6BAE066C-20B1-43BB-B140-95AF48A64F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895725"/>
            <a:ext cx="433388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1pPr>
            <a:lvl2pPr marL="742950" indent="-28575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2pPr>
            <a:lvl3pPr marL="11430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3pPr>
            <a:lvl4pPr marL="16002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4pPr>
            <a:lvl5pPr marL="20574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altLang="it-IT" sz="2000" u="none">
                <a:latin typeface="Calibri" panose="020F0502020204030204" pitchFamily="34" charset="0"/>
              </a:rPr>
              <a:t> +</a:t>
            </a:r>
          </a:p>
        </p:txBody>
      </p:sp>
      <p:sp>
        <p:nvSpPr>
          <p:cNvPr id="85006" name="Text Box 31">
            <a:extLst>
              <a:ext uri="{FF2B5EF4-FFF2-40B4-BE49-F238E27FC236}">
                <a16:creationId xmlns:a16="http://schemas.microsoft.com/office/drawing/2014/main" id="{828EADCD-E4A3-4346-98A3-6C43CA91B8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275" y="5661025"/>
            <a:ext cx="7127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1pPr>
            <a:lvl2pPr marL="742950" indent="-28575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2pPr>
            <a:lvl3pPr marL="11430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3pPr>
            <a:lvl4pPr marL="16002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4pPr>
            <a:lvl5pPr marL="20574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altLang="it-IT" sz="2000" u="none"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128032" name="Oval 32">
            <a:extLst>
              <a:ext uri="{FF2B5EF4-FFF2-40B4-BE49-F238E27FC236}">
                <a16:creationId xmlns:a16="http://schemas.microsoft.com/office/drawing/2014/main" id="{EE719528-65AA-41E3-871E-DE71908F70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0788" y="2744788"/>
            <a:ext cx="2447925" cy="1404937"/>
          </a:xfrm>
          <a:prstGeom prst="ellipse">
            <a:avLst/>
          </a:prstGeom>
          <a:solidFill>
            <a:srgbClr val="0070C0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1pPr>
            <a:lvl2pPr marL="742950" indent="-28575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2pPr>
            <a:lvl3pPr marL="11430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3pPr>
            <a:lvl4pPr marL="16002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4pPr>
            <a:lvl5pPr marL="20574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it-IT" altLang="it-IT" sz="1600" u="none">
                <a:solidFill>
                  <a:schemeClr val="bg1"/>
                </a:solidFill>
                <a:latin typeface="Corbel" panose="020B0503020204020204" pitchFamily="34" charset="0"/>
              </a:rPr>
              <a:t>Esiti</a:t>
            </a:r>
          </a:p>
          <a:p>
            <a:pPr algn="ctr" eaLnBrk="1" hangingPunct="1"/>
            <a:r>
              <a:rPr lang="it-IT" altLang="it-IT" sz="1600" u="none">
                <a:solidFill>
                  <a:schemeClr val="bg1"/>
                </a:solidFill>
                <a:latin typeface="Corbel" panose="020B0503020204020204" pitchFamily="34" charset="0"/>
              </a:rPr>
              <a:t>(Soddisfazione,</a:t>
            </a:r>
          </a:p>
          <a:p>
            <a:pPr algn="ctr" eaLnBrk="1" hangingPunct="1"/>
            <a:r>
              <a:rPr lang="it-IT" altLang="it-IT" sz="1600" u="none">
                <a:solidFill>
                  <a:schemeClr val="bg1"/>
                </a:solidFill>
                <a:latin typeface="Corbel" panose="020B0503020204020204" pitchFamily="34" charset="0"/>
              </a:rPr>
              <a:t>Salute e Benessere, ...)</a:t>
            </a:r>
          </a:p>
          <a:p>
            <a:pPr algn="ctr" eaLnBrk="1" hangingPunct="1"/>
            <a:endParaRPr lang="it-IT" altLang="it-IT" sz="1600" u="none">
              <a:solidFill>
                <a:schemeClr val="bg1"/>
              </a:solidFill>
              <a:latin typeface="Corbel" panose="020B0503020204020204" pitchFamily="34" charset="0"/>
            </a:endParaRPr>
          </a:p>
        </p:txBody>
      </p:sp>
      <p:sp>
        <p:nvSpPr>
          <p:cNvPr id="85008" name="Rectangle 2">
            <a:extLst>
              <a:ext uri="{FF2B5EF4-FFF2-40B4-BE49-F238E27FC236}">
                <a16:creationId xmlns:a16="http://schemas.microsoft.com/office/drawing/2014/main" id="{4718715A-1195-449F-B2BF-C918209999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4538" y="-155575"/>
            <a:ext cx="76327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1pPr>
            <a:lvl2pPr marL="742950" indent="-28575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2pPr>
            <a:lvl3pPr marL="11430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3pPr>
            <a:lvl4pPr marL="16002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4pPr>
            <a:lvl5pPr marL="20574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it-IT" sz="3200" b="1" u="none" dirty="0">
                <a:solidFill>
                  <a:schemeClr val="accent2"/>
                </a:solidFill>
                <a:latin typeface="Corbel" panose="020B0503020204020204" pitchFamily="34" charset="0"/>
              </a:rPr>
              <a:t>Il modello Domande e Risorse lavorative</a:t>
            </a:r>
          </a:p>
          <a:p>
            <a:pPr eaLnBrk="1" hangingPunct="1"/>
            <a:r>
              <a:rPr lang="it-IT" altLang="it-IT" sz="2200" u="none" dirty="0">
                <a:latin typeface="Corbel" panose="020B0503020204020204" pitchFamily="34" charset="0"/>
              </a:rPr>
              <a:t>(</a:t>
            </a:r>
            <a:r>
              <a:rPr lang="it-IT" altLang="it-IT" sz="2200" u="none" dirty="0" err="1">
                <a:latin typeface="Corbel" panose="020B0503020204020204" pitchFamily="34" charset="0"/>
              </a:rPr>
              <a:t>Demerouti</a:t>
            </a:r>
            <a:r>
              <a:rPr lang="it-IT" altLang="it-IT" sz="2200" u="none" dirty="0">
                <a:latin typeface="Corbel" panose="020B0503020204020204" pitchFamily="34" charset="0"/>
              </a:rPr>
              <a:t>, Bakker, </a:t>
            </a:r>
            <a:r>
              <a:rPr lang="it-IT" altLang="it-IT" sz="2200" u="none" dirty="0" err="1">
                <a:latin typeface="Corbel" panose="020B0503020204020204" pitchFamily="34" charset="0"/>
              </a:rPr>
              <a:t>Nachreiner</a:t>
            </a:r>
            <a:r>
              <a:rPr lang="it-IT" altLang="it-IT" sz="2200" u="none" dirty="0">
                <a:latin typeface="Corbel" panose="020B0503020204020204" pitchFamily="34" charset="0"/>
              </a:rPr>
              <a:t> e </a:t>
            </a:r>
            <a:r>
              <a:rPr lang="it-IT" altLang="it-IT" sz="2200" u="none" dirty="0" err="1">
                <a:latin typeface="Corbel" panose="020B0503020204020204" pitchFamily="34" charset="0"/>
              </a:rPr>
              <a:t>Schaufeli</a:t>
            </a:r>
            <a:r>
              <a:rPr lang="it-IT" altLang="it-IT" sz="2200" u="none" dirty="0">
                <a:latin typeface="Corbel" panose="020B0503020204020204" pitchFamily="34" charset="0"/>
              </a:rPr>
              <a:t>, 2001)</a:t>
            </a:r>
          </a:p>
        </p:txBody>
      </p:sp>
      <p:sp>
        <p:nvSpPr>
          <p:cNvPr id="85009" name="Segnaposto numero diapositiva 1">
            <a:extLst>
              <a:ext uri="{FF2B5EF4-FFF2-40B4-BE49-F238E27FC236}">
                <a16:creationId xmlns:a16="http://schemas.microsoft.com/office/drawing/2014/main" id="{5C37EAB4-BB2E-46A2-B5B6-002C18BCA687}"/>
              </a:ext>
            </a:extLst>
          </p:cNvPr>
          <p:cNvSpPr txBox="1">
            <a:spLocks/>
          </p:cNvSpPr>
          <p:nvPr/>
        </p:nvSpPr>
        <p:spPr bwMode="auto">
          <a:xfrm>
            <a:off x="8439150" y="6024563"/>
            <a:ext cx="72072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1pPr>
            <a:lvl2pPr marL="742950" indent="-28575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2pPr>
            <a:lvl3pPr marL="11430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3pPr>
            <a:lvl4pPr marL="16002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4pPr>
            <a:lvl5pPr marL="20574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9pPr>
          </a:lstStyle>
          <a:p>
            <a:fld id="{47997CE4-69BE-45E0-8657-7F50C9AB2F55}" type="slidenum">
              <a:rPr lang="it-IT" altLang="it-IT">
                <a:latin typeface="Century Gothic" panose="020B0502020202020204" pitchFamily="34" charset="0"/>
              </a:rPr>
              <a:pPr/>
              <a:t>24</a:t>
            </a:fld>
            <a:endParaRPr lang="it-IT" altLang="it-IT">
              <a:latin typeface="Century Gothic" panose="020B0502020202020204" pitchFamily="34" charset="0"/>
            </a:endParaRP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2075A398-7AF6-4933-A19D-DB9EC41D8F61}"/>
              </a:ext>
            </a:extLst>
          </p:cNvPr>
          <p:cNvSpPr txBox="1"/>
          <p:nvPr/>
        </p:nvSpPr>
        <p:spPr>
          <a:xfrm>
            <a:off x="571500" y="974725"/>
            <a:ext cx="2376488" cy="738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i="1" u="none" dirty="0">
                <a:solidFill>
                  <a:srgbClr val="000000"/>
                </a:solidFill>
                <a:latin typeface="Corbel" panose="020B0503020204020204" pitchFamily="34" charset="0"/>
                <a:ea typeface="+mn-ea"/>
                <a:cs typeface="Calibri"/>
              </a:rPr>
              <a:t>Carico di lavoro, non definizione dei ruoli, mancata definizione dei compiti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3FDA5929-7983-4C7A-9AD8-16508A78AA53}"/>
              </a:ext>
            </a:extLst>
          </p:cNvPr>
          <p:cNvSpPr txBox="1"/>
          <p:nvPr/>
        </p:nvSpPr>
        <p:spPr>
          <a:xfrm>
            <a:off x="628650" y="5283200"/>
            <a:ext cx="2376488" cy="738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1400" i="1" u="none" dirty="0">
                <a:solidFill>
                  <a:srgbClr val="000000"/>
                </a:solidFill>
                <a:latin typeface="Corbel" panose="020B0503020204020204" pitchFamily="34" charset="0"/>
                <a:ea typeface="+mn-ea"/>
                <a:cs typeface="Calibri"/>
              </a:rPr>
              <a:t>Supporto da parte del capo e dei colleghi, controllo nel proprio lavoro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28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128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28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80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80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80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80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128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128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8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8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" dur="2000"/>
                                        <p:tgtEl>
                                          <p:spTgt spid="128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80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80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80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80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8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8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14" grpId="0" animBg="1"/>
      <p:bldP spid="128015" grpId="0" animBg="1"/>
      <p:bldP spid="128016" grpId="0" animBg="1"/>
      <p:bldP spid="128017" grpId="0" animBg="1"/>
      <p:bldP spid="128025" grpId="0" animBg="1"/>
      <p:bldP spid="128026" grpId="0" animBg="1"/>
      <p:bldP spid="128032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ext Box 31">
            <a:extLst>
              <a:ext uri="{FF2B5EF4-FFF2-40B4-BE49-F238E27FC236}">
                <a16:creationId xmlns:a16="http://schemas.microsoft.com/office/drawing/2014/main" id="{67BD7485-B91D-4EA3-8D70-F64348F37C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275" y="5661025"/>
            <a:ext cx="71278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1pPr>
            <a:lvl2pPr marL="742950" indent="-28575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2pPr>
            <a:lvl3pPr marL="11430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3pPr>
            <a:lvl4pPr marL="16002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4pPr>
            <a:lvl5pPr marL="20574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altLang="it-IT" sz="2000" u="none">
                <a:latin typeface="Calibri" panose="020F0502020204030204" pitchFamily="34" charset="0"/>
              </a:rPr>
              <a:t> </a:t>
            </a:r>
          </a:p>
        </p:txBody>
      </p:sp>
      <p:sp>
        <p:nvSpPr>
          <p:cNvPr id="86019" name="Rectangle 2">
            <a:extLst>
              <a:ext uri="{FF2B5EF4-FFF2-40B4-BE49-F238E27FC236}">
                <a16:creationId xmlns:a16="http://schemas.microsoft.com/office/drawing/2014/main" id="{C6B278EB-F09D-4675-A7D0-92F2CA1A71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650" y="-171450"/>
            <a:ext cx="76327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1pPr>
            <a:lvl2pPr marL="742950" indent="-28575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2pPr>
            <a:lvl3pPr marL="11430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3pPr>
            <a:lvl4pPr marL="16002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4pPr>
            <a:lvl5pPr marL="20574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it-IT" altLang="it-IT" sz="3200" b="1" u="none" dirty="0">
                <a:solidFill>
                  <a:schemeClr val="accent2"/>
                </a:solidFill>
                <a:latin typeface="Calibri" panose="020F0502020204030204" pitchFamily="34" charset="0"/>
              </a:rPr>
              <a:t>Il modello domande e risorse lavorative</a:t>
            </a:r>
          </a:p>
          <a:p>
            <a:pPr eaLnBrk="1" hangingPunct="1"/>
            <a:r>
              <a:rPr lang="it-IT" altLang="it-IT" sz="2200" u="none" dirty="0">
                <a:latin typeface="Calibri" panose="020F0502020204030204" pitchFamily="34" charset="0"/>
              </a:rPr>
              <a:t>(Bakker, </a:t>
            </a:r>
            <a:r>
              <a:rPr lang="it-IT" altLang="it-IT" sz="2200" u="none" dirty="0" err="1">
                <a:latin typeface="Calibri" panose="020F0502020204030204" pitchFamily="34" charset="0"/>
              </a:rPr>
              <a:t>Demerouti</a:t>
            </a:r>
            <a:r>
              <a:rPr lang="it-IT" altLang="it-IT" sz="2200" u="none" dirty="0">
                <a:latin typeface="Calibri" panose="020F0502020204030204" pitchFamily="34" charset="0"/>
              </a:rPr>
              <a:t>, </a:t>
            </a:r>
            <a:r>
              <a:rPr lang="it-IT" altLang="it-IT" sz="2200" u="none" dirty="0" err="1">
                <a:latin typeface="Calibri" panose="020F0502020204030204" pitchFamily="34" charset="0"/>
              </a:rPr>
              <a:t>Sanz-Vergel</a:t>
            </a:r>
            <a:r>
              <a:rPr lang="it-IT" altLang="it-IT" sz="2200" u="none" dirty="0">
                <a:latin typeface="Calibri" panose="020F0502020204030204" pitchFamily="34" charset="0"/>
              </a:rPr>
              <a:t>, 2014)</a:t>
            </a:r>
          </a:p>
        </p:txBody>
      </p:sp>
      <p:sp>
        <p:nvSpPr>
          <p:cNvPr id="86020" name="Segnaposto numero diapositiva 1">
            <a:extLst>
              <a:ext uri="{FF2B5EF4-FFF2-40B4-BE49-F238E27FC236}">
                <a16:creationId xmlns:a16="http://schemas.microsoft.com/office/drawing/2014/main" id="{54FA325B-729D-4FEE-AC94-D0BFB20C471B}"/>
              </a:ext>
            </a:extLst>
          </p:cNvPr>
          <p:cNvSpPr txBox="1">
            <a:spLocks/>
          </p:cNvSpPr>
          <p:nvPr/>
        </p:nvSpPr>
        <p:spPr bwMode="auto">
          <a:xfrm>
            <a:off x="8439150" y="6024563"/>
            <a:ext cx="720725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1pPr>
            <a:lvl2pPr marL="742950" indent="-28575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2pPr>
            <a:lvl3pPr marL="11430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3pPr>
            <a:lvl4pPr marL="16002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4pPr>
            <a:lvl5pPr marL="2057400" indent="-228600"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u="sng">
                <a:solidFill>
                  <a:schemeClr val="tx1"/>
                </a:solidFill>
                <a:latin typeface="Arial Unicode MS" pitchFamily="34" charset="-128"/>
                <a:ea typeface="MS PGothic" panose="020B0600070205080204" pitchFamily="34" charset="-128"/>
              </a:defRPr>
            </a:lvl9pPr>
          </a:lstStyle>
          <a:p>
            <a:fld id="{02821688-6EE5-41CC-BA20-30FD666BAC90}" type="slidenum">
              <a:rPr lang="it-IT" altLang="it-IT">
                <a:latin typeface="Century Gothic" panose="020B0502020202020204" pitchFamily="34" charset="0"/>
              </a:rPr>
              <a:pPr/>
              <a:t>25</a:t>
            </a:fld>
            <a:endParaRPr lang="it-IT" altLang="it-IT">
              <a:latin typeface="Century Gothic" panose="020B0502020202020204" pitchFamily="34" charset="0"/>
            </a:endParaRPr>
          </a:p>
        </p:txBody>
      </p:sp>
      <p:grpSp>
        <p:nvGrpSpPr>
          <p:cNvPr id="86021" name="Gruppo 18">
            <a:extLst>
              <a:ext uri="{FF2B5EF4-FFF2-40B4-BE49-F238E27FC236}">
                <a16:creationId xmlns:a16="http://schemas.microsoft.com/office/drawing/2014/main" id="{BB193B63-A906-4653-8FE8-0F8E2E0DECC4}"/>
              </a:ext>
            </a:extLst>
          </p:cNvPr>
          <p:cNvGrpSpPr>
            <a:grpSpLocks/>
          </p:cNvGrpSpPr>
          <p:nvPr/>
        </p:nvGrpSpPr>
        <p:grpSpPr bwMode="auto">
          <a:xfrm>
            <a:off x="793750" y="1112838"/>
            <a:ext cx="7980363" cy="4730750"/>
            <a:chOff x="1068836" y="446967"/>
            <a:chExt cx="7690369" cy="6840304"/>
          </a:xfrm>
        </p:grpSpPr>
        <p:grpSp>
          <p:nvGrpSpPr>
            <p:cNvPr id="86022" name="Gruppo 19">
              <a:extLst>
                <a:ext uri="{FF2B5EF4-FFF2-40B4-BE49-F238E27FC236}">
                  <a16:creationId xmlns:a16="http://schemas.microsoft.com/office/drawing/2014/main" id="{6FE5FF2B-6AC6-4F0A-A384-748B425E5A1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24839" y="1071386"/>
              <a:ext cx="1428398" cy="1422400"/>
              <a:chOff x="1989666" y="3431822"/>
              <a:chExt cx="1304573" cy="1301508"/>
            </a:xfrm>
          </p:grpSpPr>
          <p:sp>
            <p:nvSpPr>
              <p:cNvPr id="86054" name="Ovale 59">
                <a:extLst>
                  <a:ext uri="{FF2B5EF4-FFF2-40B4-BE49-F238E27FC236}">
                    <a16:creationId xmlns:a16="http://schemas.microsoft.com/office/drawing/2014/main" id="{871FBEF9-712A-4299-9061-657C3AABF02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90214" y="3431758"/>
                <a:ext cx="1303584" cy="1302195"/>
              </a:xfrm>
              <a:prstGeom prst="ellipse">
                <a:avLst/>
              </a:prstGeom>
              <a:solidFill>
                <a:srgbClr val="FF5050"/>
              </a:solidFill>
              <a:ln w="9525" algn="ctr">
                <a:solidFill>
                  <a:srgbClr val="B6DCDF"/>
                </a:solidFill>
                <a:round/>
                <a:headEnd/>
                <a:tailEnd/>
              </a:ln>
            </p:spPr>
            <p:txBody>
              <a:bodyPr anchor="ctr"/>
              <a:lstStyle>
                <a:lvl1pPr>
                  <a:defRPr sz="2400" u="sng">
                    <a:solidFill>
                      <a:schemeClr val="tx1"/>
                    </a:solidFill>
                    <a:latin typeface="Arial Unicode MS" pitchFamily="34" charset="-128"/>
                    <a:ea typeface="MS PGothic" panose="020B0600070205080204" pitchFamily="34" charset="-128"/>
                  </a:defRPr>
                </a:lvl1pPr>
                <a:lvl2pPr marL="742950" indent="-285750">
                  <a:defRPr sz="2400" u="sng">
                    <a:solidFill>
                      <a:schemeClr val="tx1"/>
                    </a:solidFill>
                    <a:latin typeface="Arial Unicode MS" pitchFamily="34" charset="-128"/>
                    <a:ea typeface="MS PGothic" panose="020B0600070205080204" pitchFamily="34" charset="-128"/>
                  </a:defRPr>
                </a:lvl2pPr>
                <a:lvl3pPr marL="1143000" indent="-228600">
                  <a:defRPr sz="2400" u="sng">
                    <a:solidFill>
                      <a:schemeClr val="tx1"/>
                    </a:solidFill>
                    <a:latin typeface="Arial Unicode MS" pitchFamily="34" charset="-128"/>
                    <a:ea typeface="MS PGothic" panose="020B0600070205080204" pitchFamily="34" charset="-128"/>
                  </a:defRPr>
                </a:lvl3pPr>
                <a:lvl4pPr marL="1600200" indent="-228600">
                  <a:defRPr sz="2400" u="sng">
                    <a:solidFill>
                      <a:schemeClr val="tx1"/>
                    </a:solidFill>
                    <a:latin typeface="Arial Unicode MS" pitchFamily="34" charset="-128"/>
                    <a:ea typeface="MS PGothic" panose="020B0600070205080204" pitchFamily="34" charset="-128"/>
                  </a:defRPr>
                </a:lvl4pPr>
                <a:lvl5pPr marL="2057400" indent="-228600">
                  <a:defRPr sz="2400" u="sng">
                    <a:solidFill>
                      <a:schemeClr val="tx1"/>
                    </a:solidFill>
                    <a:latin typeface="Arial Unicode MS" pitchFamily="34" charset="-128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 Unicode MS" pitchFamily="34" charset="-128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 Unicode MS" pitchFamily="34" charset="-128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 Unicode MS" pitchFamily="34" charset="-128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 Unicode MS" pitchFamily="34" charset="-128"/>
                    <a:ea typeface="MS PGothic" panose="020B0600070205080204" pitchFamily="34" charset="-128"/>
                  </a:defRPr>
                </a:lvl9pPr>
              </a:lstStyle>
              <a:p>
                <a:pPr algn="ctr" eaLnBrk="1" hangingPunct="1"/>
                <a:endParaRPr lang="it-IT" altLang="it-IT" sz="1800" u="none">
                  <a:solidFill>
                    <a:srgbClr val="FFFFFF"/>
                  </a:solidFill>
                  <a:latin typeface="Corbel" panose="020B0503020204020204" pitchFamily="34" charset="0"/>
                </a:endParaRPr>
              </a:p>
            </p:txBody>
          </p:sp>
          <p:sp>
            <p:nvSpPr>
              <p:cNvPr id="61" name="CasellaDiTesto 60">
                <a:extLst>
                  <a:ext uri="{FF2B5EF4-FFF2-40B4-BE49-F238E27FC236}">
                    <a16:creationId xmlns:a16="http://schemas.microsoft.com/office/drawing/2014/main" id="{36F9CAB3-CF43-4442-B9A2-BA6CDC6D1287}"/>
                  </a:ext>
                </a:extLst>
              </p:cNvPr>
              <p:cNvSpPr txBox="1"/>
              <p:nvPr/>
            </p:nvSpPr>
            <p:spPr>
              <a:xfrm>
                <a:off x="2071252" y="3629188"/>
                <a:ext cx="1141509" cy="856928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it-IT" sz="1800" u="none" kern="0" dirty="0">
                    <a:solidFill>
                      <a:srgbClr val="FFFFFF"/>
                    </a:solidFill>
                    <a:latin typeface="Corbel"/>
                    <a:ea typeface="+mn-ea"/>
                  </a:rPr>
                  <a:t>Domande</a:t>
                </a: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it-IT" sz="1800" u="none" kern="0" dirty="0">
                    <a:solidFill>
                      <a:srgbClr val="FFFFFF"/>
                    </a:solidFill>
                    <a:latin typeface="Corbel"/>
                    <a:ea typeface="+mn-ea"/>
                  </a:rPr>
                  <a:t>lavorative</a:t>
                </a:r>
              </a:p>
            </p:txBody>
          </p:sp>
        </p:grpSp>
        <p:grpSp>
          <p:nvGrpSpPr>
            <p:cNvPr id="4" name="Gruppo 20">
              <a:extLst>
                <a:ext uri="{FF2B5EF4-FFF2-40B4-BE49-F238E27FC236}">
                  <a16:creationId xmlns:a16="http://schemas.microsoft.com/office/drawing/2014/main" id="{8891873F-D208-4B9A-8BB5-5F3E702394FB}"/>
                </a:ext>
              </a:extLst>
            </p:cNvPr>
            <p:cNvGrpSpPr/>
            <p:nvPr/>
          </p:nvGrpSpPr>
          <p:grpSpPr>
            <a:xfrm>
              <a:off x="6328817" y="4594173"/>
              <a:ext cx="1657347" cy="1409720"/>
              <a:chOff x="4678083" y="1453445"/>
              <a:chExt cx="1657347" cy="1409720"/>
            </a:xfrm>
            <a:solidFill>
              <a:srgbClr val="FFFFFF">
                <a:lumMod val="60000"/>
                <a:lumOff val="40000"/>
              </a:srgbClr>
            </a:solidFill>
          </p:grpSpPr>
          <p:sp>
            <p:nvSpPr>
              <p:cNvPr id="58" name="Ovale 57">
                <a:extLst>
                  <a:ext uri="{FF2B5EF4-FFF2-40B4-BE49-F238E27FC236}">
                    <a16:creationId xmlns:a16="http://schemas.microsoft.com/office/drawing/2014/main" id="{96C5A77C-E5F6-4DD2-B84E-78ED30DD6BC9}"/>
                  </a:ext>
                </a:extLst>
              </p:cNvPr>
              <p:cNvSpPr/>
              <p:nvPr/>
            </p:nvSpPr>
            <p:spPr>
              <a:xfrm>
                <a:off x="4775061" y="1453445"/>
                <a:ext cx="1422539" cy="1409720"/>
              </a:xfrm>
              <a:prstGeom prst="ellipse">
                <a:avLst/>
              </a:prstGeom>
              <a:solidFill>
                <a:srgbClr val="009900"/>
              </a:solidFill>
              <a:ln w="9525" cap="flat" cmpd="sng" algn="ctr">
                <a:solidFill>
                  <a:srgbClr val="BBE0E3">
                    <a:shade val="95000"/>
                    <a:satMod val="105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it-IT" sz="1800" u="none" kern="0">
                  <a:solidFill>
                    <a:srgbClr val="FFFFFF"/>
                  </a:solidFill>
                  <a:latin typeface="Corbel"/>
                  <a:ea typeface="+mn-ea"/>
                </a:endParaRPr>
              </a:p>
            </p:txBody>
          </p:sp>
          <p:sp>
            <p:nvSpPr>
              <p:cNvPr id="59" name="CasellaDiTesto 58">
                <a:extLst>
                  <a:ext uri="{FF2B5EF4-FFF2-40B4-BE49-F238E27FC236}">
                    <a16:creationId xmlns:a16="http://schemas.microsoft.com/office/drawing/2014/main" id="{EEC96BA1-5F9E-4E0E-A46B-4E9B91A4C215}"/>
                  </a:ext>
                </a:extLst>
              </p:cNvPr>
              <p:cNvSpPr txBox="1"/>
              <p:nvPr/>
            </p:nvSpPr>
            <p:spPr>
              <a:xfrm>
                <a:off x="4678083" y="1734145"/>
                <a:ext cx="1657347" cy="756537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it-IT" sz="1400" u="none" kern="0" dirty="0">
                    <a:solidFill>
                      <a:srgbClr val="FFFFFF"/>
                    </a:solidFill>
                    <a:latin typeface="Corbel"/>
                    <a:ea typeface="+mn-ea"/>
                  </a:rPr>
                  <a:t>Impegno/</a:t>
                </a: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it-IT" sz="1400" u="none" kern="0" dirty="0">
                    <a:solidFill>
                      <a:srgbClr val="FFFFFF"/>
                    </a:solidFill>
                    <a:latin typeface="Corbel"/>
                    <a:ea typeface="+mn-ea"/>
                  </a:rPr>
                  <a:t>coinvolgimento</a:t>
                </a:r>
                <a:endParaRPr lang="it-IT" sz="1800" u="none" kern="0" dirty="0">
                  <a:solidFill>
                    <a:srgbClr val="FFFFFF"/>
                  </a:solidFill>
                  <a:latin typeface="Corbel"/>
                  <a:ea typeface="+mn-ea"/>
                </a:endParaRPr>
              </a:p>
            </p:txBody>
          </p:sp>
        </p:grpSp>
        <p:grpSp>
          <p:nvGrpSpPr>
            <p:cNvPr id="5" name="Gruppo 21">
              <a:extLst>
                <a:ext uri="{FF2B5EF4-FFF2-40B4-BE49-F238E27FC236}">
                  <a16:creationId xmlns:a16="http://schemas.microsoft.com/office/drawing/2014/main" id="{C3176757-F403-4C6E-BFCA-E8BF36D7ED86}"/>
                </a:ext>
              </a:extLst>
            </p:cNvPr>
            <p:cNvGrpSpPr/>
            <p:nvPr/>
          </p:nvGrpSpPr>
          <p:grpSpPr>
            <a:xfrm>
              <a:off x="1068836" y="4594173"/>
              <a:ext cx="1445288" cy="1411111"/>
              <a:chOff x="4752312" y="3431822"/>
              <a:chExt cx="1445288" cy="1411111"/>
            </a:xfrm>
            <a:solidFill>
              <a:srgbClr val="D99694"/>
            </a:solidFill>
          </p:grpSpPr>
          <p:sp>
            <p:nvSpPr>
              <p:cNvPr id="56" name="Ovale 55">
                <a:extLst>
                  <a:ext uri="{FF2B5EF4-FFF2-40B4-BE49-F238E27FC236}">
                    <a16:creationId xmlns:a16="http://schemas.microsoft.com/office/drawing/2014/main" id="{9A987E64-6D40-4536-9D48-BB85073CD9DA}"/>
                  </a:ext>
                </a:extLst>
              </p:cNvPr>
              <p:cNvSpPr/>
              <p:nvPr/>
            </p:nvSpPr>
            <p:spPr>
              <a:xfrm>
                <a:off x="4775061" y="3431822"/>
                <a:ext cx="1422539" cy="1411111"/>
              </a:xfrm>
              <a:prstGeom prst="ellipse">
                <a:avLst/>
              </a:prstGeom>
              <a:solidFill>
                <a:srgbClr val="C00000"/>
              </a:solidFill>
              <a:ln w="9525" cap="flat" cmpd="sng" algn="ctr">
                <a:solidFill>
                  <a:srgbClr val="C00000"/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it-IT" sz="1800" u="none" kern="0" dirty="0">
                  <a:solidFill>
                    <a:srgbClr val="FFFFFF"/>
                  </a:solidFill>
                  <a:latin typeface="Corbel"/>
                  <a:ea typeface="+mn-ea"/>
                </a:endParaRPr>
              </a:p>
            </p:txBody>
          </p:sp>
          <p:sp>
            <p:nvSpPr>
              <p:cNvPr id="57" name="CasellaDiTesto 56">
                <a:extLst>
                  <a:ext uri="{FF2B5EF4-FFF2-40B4-BE49-F238E27FC236}">
                    <a16:creationId xmlns:a16="http://schemas.microsoft.com/office/drawing/2014/main" id="{03D57685-17D2-40B9-907E-94521CC0D390}"/>
                  </a:ext>
                </a:extLst>
              </p:cNvPr>
              <p:cNvSpPr txBox="1"/>
              <p:nvPr/>
            </p:nvSpPr>
            <p:spPr>
              <a:xfrm>
                <a:off x="4752312" y="3704409"/>
                <a:ext cx="1366095" cy="53402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it-IT" sz="1800" u="none" kern="0" dirty="0">
                    <a:solidFill>
                      <a:srgbClr val="FFFFFF"/>
                    </a:solidFill>
                    <a:latin typeface="Corbel"/>
                    <a:ea typeface="+mn-ea"/>
                  </a:rPr>
                  <a:t>Stress</a:t>
                </a:r>
              </a:p>
            </p:txBody>
          </p:sp>
        </p:grpSp>
        <p:cxnSp>
          <p:nvCxnSpPr>
            <p:cNvPr id="23" name="Connettore 2 22">
              <a:extLst>
                <a:ext uri="{FF2B5EF4-FFF2-40B4-BE49-F238E27FC236}">
                  <a16:creationId xmlns:a16="http://schemas.microsoft.com/office/drawing/2014/main" id="{2E42EB8E-A6B5-4FB8-A25B-98832257945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5281940" y="5372904"/>
              <a:ext cx="1122883" cy="720757"/>
            </a:xfrm>
            <a:prstGeom prst="straightConnector1">
              <a:avLst/>
            </a:prstGeom>
            <a:noFill/>
            <a:ln w="25400">
              <a:solidFill>
                <a:srgbClr val="006600"/>
              </a:solidFill>
              <a:round/>
              <a:headEnd/>
              <a:tailEnd type="arrow" w="med" len="med"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24" name="Connettore 2 23">
              <a:extLst>
                <a:ext uri="{FF2B5EF4-FFF2-40B4-BE49-F238E27FC236}">
                  <a16:creationId xmlns:a16="http://schemas.microsoft.com/office/drawing/2014/main" id="{7F7D1624-F8F1-488A-80F3-F8D62FA6106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511450" y="5324700"/>
              <a:ext cx="1281983" cy="743711"/>
            </a:xfrm>
            <a:prstGeom prst="straightConnector1">
              <a:avLst/>
            </a:prstGeom>
            <a:noFill/>
            <a:ln w="25400">
              <a:solidFill>
                <a:srgbClr val="C00000"/>
              </a:solidFill>
              <a:round/>
              <a:headEnd/>
              <a:tailEnd type="arrow" w="med" len="med"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  <p:cxnSp>
          <p:nvCxnSpPr>
            <p:cNvPr id="25" name="Connettore 2 24">
              <a:extLst>
                <a:ext uri="{FF2B5EF4-FFF2-40B4-BE49-F238E27FC236}">
                  <a16:creationId xmlns:a16="http://schemas.microsoft.com/office/drawing/2014/main" id="{315E389D-DF72-4D28-BC8A-7F233DE74E9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5400000">
              <a:off x="801958" y="3558387"/>
              <a:ext cx="2072749" cy="0"/>
            </a:xfrm>
            <a:prstGeom prst="straightConnector1">
              <a:avLst/>
            </a:prstGeom>
            <a:noFill/>
            <a:ln w="25400">
              <a:solidFill>
                <a:srgbClr val="FF5050"/>
              </a:solidFill>
              <a:round/>
              <a:headEnd/>
              <a:tailEnd type="arrow" w="med" len="med"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  <p:grpSp>
          <p:nvGrpSpPr>
            <p:cNvPr id="86028" name="Gruppo 25">
              <a:extLst>
                <a:ext uri="{FF2B5EF4-FFF2-40B4-BE49-F238E27FC236}">
                  <a16:creationId xmlns:a16="http://schemas.microsoft.com/office/drawing/2014/main" id="{05DD312E-BC89-461C-BBDE-D5BD1D6F9260}"/>
                </a:ext>
              </a:extLst>
            </p:cNvPr>
            <p:cNvGrpSpPr>
              <a:grpSpLocks/>
            </p:cNvGrpSpPr>
            <p:nvPr/>
          </p:nvGrpSpPr>
          <p:grpSpPr bwMode="auto">
            <a:xfrm rot="5400000">
              <a:off x="3956948" y="647102"/>
              <a:ext cx="1346251" cy="5055038"/>
              <a:chOff x="2590662" y="2284609"/>
              <a:chExt cx="1868449" cy="2877764"/>
            </a:xfrm>
          </p:grpSpPr>
          <p:cxnSp>
            <p:nvCxnSpPr>
              <p:cNvPr id="54" name="Connettore 1 41">
                <a:extLst>
                  <a:ext uri="{FF2B5EF4-FFF2-40B4-BE49-F238E27FC236}">
                    <a16:creationId xmlns:a16="http://schemas.microsoft.com/office/drawing/2014/main" id="{F9CC2073-997A-4012-9A19-EDB32EA388A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590465" y="5162126"/>
                <a:ext cx="1870048" cy="0"/>
              </a:xfrm>
              <a:prstGeom prst="line">
                <a:avLst/>
              </a:prstGeom>
              <a:noFill/>
              <a:ln w="25400">
                <a:solidFill>
                  <a:srgbClr val="FF5050"/>
                </a:solidFill>
                <a:round/>
                <a:headEnd/>
                <a:tailEnd/>
              </a:ln>
              <a:effectLst>
                <a:outerShdw dist="20000" dir="5400000" rotWithShape="0">
                  <a:srgbClr val="808080">
                    <a:alpha val="37999"/>
                  </a:srgbClr>
                </a:outerShdw>
              </a:effectLst>
            </p:spPr>
          </p:cxnSp>
          <p:cxnSp>
            <p:nvCxnSpPr>
              <p:cNvPr id="55" name="Connettore 2 54">
                <a:extLst>
                  <a:ext uri="{FF2B5EF4-FFF2-40B4-BE49-F238E27FC236}">
                    <a16:creationId xmlns:a16="http://schemas.microsoft.com/office/drawing/2014/main" id="{A5540327-B0EA-4377-98DE-2821B18BFF4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4447770" y="2284667"/>
                <a:ext cx="0" cy="2870491"/>
              </a:xfrm>
              <a:prstGeom prst="straightConnector1">
                <a:avLst/>
              </a:prstGeom>
              <a:noFill/>
              <a:ln w="25400">
                <a:solidFill>
                  <a:srgbClr val="FF5050"/>
                </a:solidFill>
                <a:round/>
                <a:headEnd/>
                <a:tailEnd type="arrow" w="med" len="med"/>
              </a:ln>
              <a:effectLst>
                <a:outerShdw dist="20000" dir="5400000" rotWithShape="0">
                  <a:srgbClr val="808080">
                    <a:alpha val="37999"/>
                  </a:srgbClr>
                </a:outerShdw>
              </a:effectLst>
            </p:spPr>
          </p:cxnSp>
        </p:grpSp>
        <p:grpSp>
          <p:nvGrpSpPr>
            <p:cNvPr id="86029" name="Gruppo 26">
              <a:extLst>
                <a:ext uri="{FF2B5EF4-FFF2-40B4-BE49-F238E27FC236}">
                  <a16:creationId xmlns:a16="http://schemas.microsoft.com/office/drawing/2014/main" id="{6F616355-7A81-431D-BB98-35A246931EDE}"/>
                </a:ext>
              </a:extLst>
            </p:cNvPr>
            <p:cNvGrpSpPr>
              <a:grpSpLocks/>
            </p:cNvGrpSpPr>
            <p:nvPr/>
          </p:nvGrpSpPr>
          <p:grpSpPr bwMode="auto">
            <a:xfrm rot="5400000">
              <a:off x="4135020" y="535762"/>
              <a:ext cx="428457" cy="5020425"/>
              <a:chOff x="3570111" y="2384778"/>
              <a:chExt cx="381000" cy="1552222"/>
            </a:xfrm>
          </p:grpSpPr>
          <p:cxnSp>
            <p:nvCxnSpPr>
              <p:cNvPr id="52" name="Connettore 1 39">
                <a:extLst>
                  <a:ext uri="{FF2B5EF4-FFF2-40B4-BE49-F238E27FC236}">
                    <a16:creationId xmlns:a16="http://schemas.microsoft.com/office/drawing/2014/main" id="{1706ED22-D27A-4444-8FF4-C6F09D83D44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570240" y="2384866"/>
                <a:ext cx="381697" cy="0"/>
              </a:xfrm>
              <a:prstGeom prst="line">
                <a:avLst/>
              </a:prstGeom>
              <a:noFill/>
              <a:ln w="25400">
                <a:solidFill>
                  <a:srgbClr val="006600"/>
                </a:solidFill>
                <a:round/>
                <a:headEnd/>
                <a:tailEnd/>
              </a:ln>
              <a:effectLst>
                <a:outerShdw dist="20000" dir="5400000" rotWithShape="0">
                  <a:srgbClr val="808080">
                    <a:alpha val="37999"/>
                  </a:srgbClr>
                </a:outerShdw>
              </a:effectLst>
            </p:spPr>
          </p:cxnSp>
          <p:cxnSp>
            <p:nvCxnSpPr>
              <p:cNvPr id="53" name="Connettore 2 52">
                <a:extLst>
                  <a:ext uri="{FF2B5EF4-FFF2-40B4-BE49-F238E27FC236}">
                    <a16:creationId xmlns:a16="http://schemas.microsoft.com/office/drawing/2014/main" id="{C03CB73C-18ED-466B-8C83-4AEB83DAF8C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951936" y="2384865"/>
                <a:ext cx="0" cy="1552352"/>
              </a:xfrm>
              <a:prstGeom prst="straightConnector1">
                <a:avLst/>
              </a:prstGeom>
              <a:noFill/>
              <a:ln w="25400">
                <a:solidFill>
                  <a:srgbClr val="009900"/>
                </a:solidFill>
                <a:round/>
                <a:headEnd/>
                <a:tailEnd type="arrow" w="med" len="med"/>
              </a:ln>
              <a:effectLst>
                <a:outerShdw dist="20000" dir="5400000" rotWithShape="0">
                  <a:srgbClr val="808080">
                    <a:alpha val="37999"/>
                  </a:srgbClr>
                </a:outerShdw>
              </a:effectLst>
            </p:spPr>
          </p:cxnSp>
        </p:grpSp>
        <p:grpSp>
          <p:nvGrpSpPr>
            <p:cNvPr id="86030" name="Gruppo 27">
              <a:extLst>
                <a:ext uri="{FF2B5EF4-FFF2-40B4-BE49-F238E27FC236}">
                  <a16:creationId xmlns:a16="http://schemas.microsoft.com/office/drawing/2014/main" id="{1331C660-5DA5-4F79-9CA3-D931E0EB485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555985" y="446967"/>
              <a:ext cx="3203220" cy="2384778"/>
              <a:chOff x="3913367" y="-131585"/>
              <a:chExt cx="3203220" cy="2384778"/>
            </a:xfrm>
          </p:grpSpPr>
          <p:sp>
            <p:nvSpPr>
              <p:cNvPr id="86043" name="Rettangolo 40">
                <a:extLst>
                  <a:ext uri="{FF2B5EF4-FFF2-40B4-BE49-F238E27FC236}">
                    <a16:creationId xmlns:a16="http://schemas.microsoft.com/office/drawing/2014/main" id="{FAE5AE45-9825-4DA9-8B3E-296768FDC0E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5400000">
                <a:off x="4322411" y="-540838"/>
                <a:ext cx="2384924" cy="3203428"/>
              </a:xfrm>
              <a:prstGeom prst="rect">
                <a:avLst/>
              </a:prstGeom>
              <a:solidFill>
                <a:srgbClr val="FFFFFF"/>
              </a:solidFill>
              <a:ln w="38100" algn="ctr">
                <a:solidFill>
                  <a:srgbClr val="006600"/>
                </a:solidFill>
                <a:prstDash val="sysDash"/>
                <a:miter lim="800000"/>
                <a:headEnd/>
                <a:tailEnd/>
              </a:ln>
            </p:spPr>
            <p:txBody>
              <a:bodyPr anchor="ctr"/>
              <a:lstStyle>
                <a:lvl1pPr>
                  <a:defRPr sz="2400" u="sng">
                    <a:solidFill>
                      <a:schemeClr val="tx1"/>
                    </a:solidFill>
                    <a:latin typeface="Arial Unicode MS" pitchFamily="34" charset="-128"/>
                    <a:ea typeface="MS PGothic" panose="020B0600070205080204" pitchFamily="34" charset="-128"/>
                  </a:defRPr>
                </a:lvl1pPr>
                <a:lvl2pPr marL="742950" indent="-285750">
                  <a:defRPr sz="2400" u="sng">
                    <a:solidFill>
                      <a:schemeClr val="tx1"/>
                    </a:solidFill>
                    <a:latin typeface="Arial Unicode MS" pitchFamily="34" charset="-128"/>
                    <a:ea typeface="MS PGothic" panose="020B0600070205080204" pitchFamily="34" charset="-128"/>
                  </a:defRPr>
                </a:lvl2pPr>
                <a:lvl3pPr marL="1143000" indent="-228600">
                  <a:defRPr sz="2400" u="sng">
                    <a:solidFill>
                      <a:schemeClr val="tx1"/>
                    </a:solidFill>
                    <a:latin typeface="Arial Unicode MS" pitchFamily="34" charset="-128"/>
                    <a:ea typeface="MS PGothic" panose="020B0600070205080204" pitchFamily="34" charset="-128"/>
                  </a:defRPr>
                </a:lvl3pPr>
                <a:lvl4pPr marL="1600200" indent="-228600">
                  <a:defRPr sz="2400" u="sng">
                    <a:solidFill>
                      <a:schemeClr val="tx1"/>
                    </a:solidFill>
                    <a:latin typeface="Arial Unicode MS" pitchFamily="34" charset="-128"/>
                    <a:ea typeface="MS PGothic" panose="020B0600070205080204" pitchFamily="34" charset="-128"/>
                  </a:defRPr>
                </a:lvl4pPr>
                <a:lvl5pPr marL="2057400" indent="-228600">
                  <a:defRPr sz="2400" u="sng">
                    <a:solidFill>
                      <a:schemeClr val="tx1"/>
                    </a:solidFill>
                    <a:latin typeface="Arial Unicode MS" pitchFamily="34" charset="-128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 Unicode MS" pitchFamily="34" charset="-128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 Unicode MS" pitchFamily="34" charset="-128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 Unicode MS" pitchFamily="34" charset="-128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 Unicode MS" pitchFamily="34" charset="-128"/>
                    <a:ea typeface="MS PGothic" panose="020B0600070205080204" pitchFamily="34" charset="-128"/>
                  </a:defRPr>
                </a:lvl9pPr>
              </a:lstStyle>
              <a:p>
                <a:pPr algn="ctr" eaLnBrk="1" hangingPunct="1"/>
                <a:endParaRPr lang="it-IT" altLang="it-IT" sz="1800" u="none">
                  <a:solidFill>
                    <a:srgbClr val="FFFFFF"/>
                  </a:solidFill>
                  <a:latin typeface="Corbel" panose="020B0503020204020204" pitchFamily="34" charset="0"/>
                </a:endParaRPr>
              </a:p>
            </p:txBody>
          </p:sp>
          <p:grpSp>
            <p:nvGrpSpPr>
              <p:cNvPr id="9" name="Gruppo 41">
                <a:extLst>
                  <a:ext uri="{FF2B5EF4-FFF2-40B4-BE49-F238E27FC236}">
                    <a16:creationId xmlns:a16="http://schemas.microsoft.com/office/drawing/2014/main" id="{ECAEFACF-686A-472C-846E-4ECD56FAFF1C}"/>
                  </a:ext>
                </a:extLst>
              </p:cNvPr>
              <p:cNvGrpSpPr/>
              <p:nvPr/>
            </p:nvGrpSpPr>
            <p:grpSpPr>
              <a:xfrm>
                <a:off x="5680276" y="342404"/>
                <a:ext cx="1185333" cy="1475110"/>
                <a:chOff x="1578013" y="979118"/>
                <a:chExt cx="1185333" cy="1475110"/>
              </a:xfrm>
              <a:solidFill>
                <a:srgbClr val="FFFFFF">
                  <a:lumMod val="60000"/>
                  <a:lumOff val="40000"/>
                </a:srgbClr>
              </a:solidFill>
            </p:grpSpPr>
            <p:sp>
              <p:nvSpPr>
                <p:cNvPr id="50" name="Ovale 49">
                  <a:extLst>
                    <a:ext uri="{FF2B5EF4-FFF2-40B4-BE49-F238E27FC236}">
                      <a16:creationId xmlns:a16="http://schemas.microsoft.com/office/drawing/2014/main" id="{2D49CD6F-2778-44DE-BB93-21B459740F11}"/>
                    </a:ext>
                  </a:extLst>
                </p:cNvPr>
                <p:cNvSpPr/>
                <p:nvPr/>
              </p:nvSpPr>
              <p:spPr>
                <a:xfrm>
                  <a:off x="1698715" y="979118"/>
                  <a:ext cx="910316" cy="1475110"/>
                </a:xfrm>
                <a:prstGeom prst="ellipse">
                  <a:avLst/>
                </a:prstGeom>
                <a:solidFill>
                  <a:srgbClr val="00CC00"/>
                </a:solidFill>
                <a:ln w="9525" cap="flat" cmpd="sng" algn="ctr">
                  <a:solidFill>
                    <a:srgbClr val="BBE0E3">
                      <a:shade val="95000"/>
                      <a:satMod val="105000"/>
                    </a:srgbClr>
                  </a:solidFill>
                  <a:prstDash val="solid"/>
                </a:ln>
                <a:effectLst/>
              </p:spPr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it-IT" sz="1800" u="none" kern="0">
                    <a:solidFill>
                      <a:srgbClr val="FFFFFF"/>
                    </a:solidFill>
                    <a:latin typeface="Corbel"/>
                    <a:ea typeface="+mn-ea"/>
                  </a:endParaRPr>
                </a:p>
              </p:txBody>
            </p:sp>
            <p:sp>
              <p:nvSpPr>
                <p:cNvPr id="51" name="CasellaDiTesto 50">
                  <a:extLst>
                    <a:ext uri="{FF2B5EF4-FFF2-40B4-BE49-F238E27FC236}">
                      <a16:creationId xmlns:a16="http://schemas.microsoft.com/office/drawing/2014/main" id="{D66031BE-BE22-4FFF-8B3F-A7A7032451F8}"/>
                    </a:ext>
                  </a:extLst>
                </p:cNvPr>
                <p:cNvSpPr txBox="1"/>
                <p:nvPr/>
              </p:nvSpPr>
              <p:spPr>
                <a:xfrm>
                  <a:off x="1578013" y="1192526"/>
                  <a:ext cx="1185333" cy="93454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it-IT" sz="1800" u="none" kern="0" dirty="0">
                      <a:solidFill>
                        <a:srgbClr val="FFFFFF"/>
                      </a:solidFill>
                      <a:latin typeface="Corbel"/>
                      <a:ea typeface="+mn-ea"/>
                    </a:rPr>
                    <a:t>Risorse</a:t>
                  </a:r>
                </a:p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it-IT" sz="1800" u="none" kern="0" dirty="0">
                      <a:solidFill>
                        <a:srgbClr val="FFFFFF"/>
                      </a:solidFill>
                      <a:latin typeface="Corbel"/>
                      <a:ea typeface="+mn-ea"/>
                    </a:rPr>
                    <a:t>lavorative</a:t>
                  </a:r>
                </a:p>
              </p:txBody>
            </p:sp>
          </p:grpSp>
          <p:grpSp>
            <p:nvGrpSpPr>
              <p:cNvPr id="10" name="Gruppo 42">
                <a:extLst>
                  <a:ext uri="{FF2B5EF4-FFF2-40B4-BE49-F238E27FC236}">
                    <a16:creationId xmlns:a16="http://schemas.microsoft.com/office/drawing/2014/main" id="{438FF34B-29A2-42EB-A77E-D267A3BC9D33}"/>
                  </a:ext>
                </a:extLst>
              </p:cNvPr>
              <p:cNvGrpSpPr/>
              <p:nvPr/>
            </p:nvGrpSpPr>
            <p:grpSpPr>
              <a:xfrm>
                <a:off x="4104075" y="343318"/>
                <a:ext cx="1185333" cy="1418358"/>
                <a:chOff x="1964509" y="2073085"/>
                <a:chExt cx="1185333" cy="1418358"/>
              </a:xfrm>
              <a:solidFill>
                <a:srgbClr val="FFFFFF">
                  <a:lumMod val="60000"/>
                  <a:lumOff val="40000"/>
                </a:srgbClr>
              </a:solidFill>
            </p:grpSpPr>
            <p:sp>
              <p:nvSpPr>
                <p:cNvPr id="48" name="Ovale 47">
                  <a:extLst>
                    <a:ext uri="{FF2B5EF4-FFF2-40B4-BE49-F238E27FC236}">
                      <a16:creationId xmlns:a16="http://schemas.microsoft.com/office/drawing/2014/main" id="{9EA27675-4718-4CEA-B63F-91D9EF85DCF6}"/>
                    </a:ext>
                  </a:extLst>
                </p:cNvPr>
                <p:cNvSpPr/>
                <p:nvPr/>
              </p:nvSpPr>
              <p:spPr>
                <a:xfrm>
                  <a:off x="2057826" y="2073085"/>
                  <a:ext cx="971575" cy="1418358"/>
                </a:xfrm>
                <a:prstGeom prst="ellipse">
                  <a:avLst/>
                </a:prstGeom>
                <a:solidFill>
                  <a:srgbClr val="92D050"/>
                </a:solidFill>
                <a:ln w="9525" cap="flat" cmpd="sng" algn="ctr">
                  <a:solidFill>
                    <a:srgbClr val="BBE0E3">
                      <a:shade val="95000"/>
                      <a:satMod val="105000"/>
                    </a:srgbClr>
                  </a:solidFill>
                  <a:prstDash val="solid"/>
                </a:ln>
                <a:effectLst/>
              </p:spPr>
              <p:txBody>
                <a:bodyPr anchor="ctr"/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it-IT" sz="1800" u="none" kern="0" dirty="0">
                    <a:solidFill>
                      <a:srgbClr val="FFFFFF"/>
                    </a:solidFill>
                    <a:latin typeface="Corbel"/>
                    <a:ea typeface="+mn-ea"/>
                  </a:endParaRPr>
                </a:p>
              </p:txBody>
            </p:sp>
            <p:sp>
              <p:nvSpPr>
                <p:cNvPr id="49" name="CasellaDiTesto 48">
                  <a:extLst>
                    <a:ext uri="{FF2B5EF4-FFF2-40B4-BE49-F238E27FC236}">
                      <a16:creationId xmlns:a16="http://schemas.microsoft.com/office/drawing/2014/main" id="{8C9D2C86-BB22-4028-B90C-888011C05B90}"/>
                    </a:ext>
                  </a:extLst>
                </p:cNvPr>
                <p:cNvSpPr txBox="1"/>
                <p:nvPr/>
              </p:nvSpPr>
              <p:spPr>
                <a:xfrm>
                  <a:off x="1964509" y="2294816"/>
                  <a:ext cx="1185333" cy="934545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it-IT" sz="1800" u="none" kern="0" dirty="0">
                      <a:solidFill>
                        <a:srgbClr val="FFFFFF"/>
                      </a:solidFill>
                      <a:latin typeface="Corbel"/>
                      <a:ea typeface="+mn-ea"/>
                    </a:rPr>
                    <a:t>Risorse</a:t>
                  </a:r>
                </a:p>
                <a:p>
                  <a:pPr algn="ctr"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it-IT" sz="1800" u="none" kern="0" dirty="0">
                      <a:solidFill>
                        <a:srgbClr val="FFFFFF"/>
                      </a:solidFill>
                      <a:latin typeface="Corbel"/>
                      <a:ea typeface="+mn-ea"/>
                    </a:rPr>
                    <a:t>personali</a:t>
                  </a:r>
                </a:p>
              </p:txBody>
            </p:sp>
          </p:grpSp>
          <p:cxnSp>
            <p:nvCxnSpPr>
              <p:cNvPr id="44" name="Connettore 4 31">
                <a:extLst>
                  <a:ext uri="{FF2B5EF4-FFF2-40B4-BE49-F238E27FC236}">
                    <a16:creationId xmlns:a16="http://schemas.microsoft.com/office/drawing/2014/main" id="{EF523E47-A816-497F-B486-F90FCD7AE1E6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rot="10800000">
                <a:off x="4817278" y="1883780"/>
                <a:ext cx="1558880" cy="213472"/>
              </a:xfrm>
              <a:prstGeom prst="bentConnector2">
                <a:avLst/>
              </a:prstGeom>
              <a:noFill/>
              <a:ln w="25400">
                <a:solidFill>
                  <a:srgbClr val="33CC33"/>
                </a:solidFill>
                <a:miter lim="800000"/>
                <a:headEnd/>
                <a:tailEnd type="arrow" w="med" len="med"/>
              </a:ln>
              <a:effectLst>
                <a:outerShdw dist="20000" dir="5400000" rotWithShape="0">
                  <a:srgbClr val="808080">
                    <a:alpha val="37999"/>
                  </a:srgbClr>
                </a:outerShdw>
              </a:effectLst>
            </p:spPr>
          </p:cxnSp>
          <p:cxnSp>
            <p:nvCxnSpPr>
              <p:cNvPr id="45" name="Connettore 4 32">
                <a:extLst>
                  <a:ext uri="{FF2B5EF4-FFF2-40B4-BE49-F238E27FC236}">
                    <a16:creationId xmlns:a16="http://schemas.microsoft.com/office/drawing/2014/main" id="{5CDDE442-51EF-4CC3-AE14-2B1F16384474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4664296" y="-3042"/>
                <a:ext cx="1607834" cy="286925"/>
              </a:xfrm>
              <a:prstGeom prst="bentConnector2">
                <a:avLst/>
              </a:prstGeom>
              <a:noFill/>
              <a:ln w="25400">
                <a:solidFill>
                  <a:srgbClr val="92D050"/>
                </a:solidFill>
                <a:miter lim="800000"/>
                <a:headEnd/>
                <a:tailEnd type="arrow" w="med" len="med"/>
              </a:ln>
              <a:effectLst>
                <a:outerShdw dist="20000" dir="5400000" rotWithShape="0">
                  <a:srgbClr val="808080">
                    <a:alpha val="37999"/>
                  </a:srgbClr>
                </a:outerShdw>
              </a:effectLst>
            </p:spPr>
          </p:cxnSp>
          <p:sp>
            <p:nvSpPr>
              <p:cNvPr id="46" name="CasellaDiTesto 45">
                <a:extLst>
                  <a:ext uri="{FF2B5EF4-FFF2-40B4-BE49-F238E27FC236}">
                    <a16:creationId xmlns:a16="http://schemas.microsoft.com/office/drawing/2014/main" id="{00567B3B-48EE-4574-872C-C82F7AFDB01D}"/>
                  </a:ext>
                </a:extLst>
              </p:cNvPr>
              <p:cNvSpPr txBox="1"/>
              <p:nvPr/>
            </p:nvSpPr>
            <p:spPr>
              <a:xfrm rot="5400000">
                <a:off x="5222982" y="220057"/>
                <a:ext cx="534828" cy="419169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it-IT" sz="3200" b="1" u="none" kern="0" dirty="0">
                    <a:solidFill>
                      <a:srgbClr val="000000"/>
                    </a:solidFill>
                    <a:latin typeface="Corbel"/>
                    <a:ea typeface="+mn-ea"/>
                  </a:rPr>
                  <a:t>+</a:t>
                </a:r>
              </a:p>
            </p:txBody>
          </p:sp>
          <p:sp>
            <p:nvSpPr>
              <p:cNvPr id="47" name="CasellaDiTesto 46">
                <a:extLst>
                  <a:ext uri="{FF2B5EF4-FFF2-40B4-BE49-F238E27FC236}">
                    <a16:creationId xmlns:a16="http://schemas.microsoft.com/office/drawing/2014/main" id="{CAD0CED9-65E4-47EF-8899-9FCFF37D0CF2}"/>
                  </a:ext>
                </a:extLst>
              </p:cNvPr>
              <p:cNvSpPr txBox="1"/>
              <p:nvPr/>
            </p:nvSpPr>
            <p:spPr>
              <a:xfrm rot="5400000">
                <a:off x="5221834" y="1485972"/>
                <a:ext cx="537125" cy="419169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>
                <a:defPPr>
                  <a:defRPr lang="it-IT"/>
                </a:defPPr>
              </a:lstStyle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it-IT" sz="3200" b="1" u="none" kern="0" dirty="0">
                    <a:solidFill>
                      <a:srgbClr val="000000"/>
                    </a:solidFill>
                    <a:latin typeface="Corbel"/>
                    <a:ea typeface="+mn-ea"/>
                  </a:rPr>
                  <a:t>+</a:t>
                </a:r>
              </a:p>
            </p:txBody>
          </p:sp>
        </p:grpSp>
        <p:sp>
          <p:nvSpPr>
            <p:cNvPr id="29" name="CasellaDiTesto 28">
              <a:extLst>
                <a:ext uri="{FF2B5EF4-FFF2-40B4-BE49-F238E27FC236}">
                  <a16:creationId xmlns:a16="http://schemas.microsoft.com/office/drawing/2014/main" id="{FD89311C-FDCA-4C53-8188-91891ECC48A1}"/>
                </a:ext>
              </a:extLst>
            </p:cNvPr>
            <p:cNvSpPr txBox="1"/>
            <p:nvPr/>
          </p:nvSpPr>
          <p:spPr>
            <a:xfrm rot="5400000">
              <a:off x="7130639" y="3724101"/>
              <a:ext cx="537125" cy="41916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t-IT" sz="3200" b="1" u="none" kern="0" dirty="0">
                  <a:solidFill>
                    <a:srgbClr val="000000"/>
                  </a:solidFill>
                  <a:latin typeface="Corbel"/>
                  <a:ea typeface="+mn-ea"/>
                </a:rPr>
                <a:t>+</a:t>
              </a:r>
            </a:p>
          </p:txBody>
        </p:sp>
        <p:sp>
          <p:nvSpPr>
            <p:cNvPr id="30" name="CasellaDiTesto 29">
              <a:extLst>
                <a:ext uri="{FF2B5EF4-FFF2-40B4-BE49-F238E27FC236}">
                  <a16:creationId xmlns:a16="http://schemas.microsoft.com/office/drawing/2014/main" id="{A581268C-4981-4730-BAE4-649B94E232F0}"/>
                </a:ext>
              </a:extLst>
            </p:cNvPr>
            <p:cNvSpPr txBox="1"/>
            <p:nvPr/>
          </p:nvSpPr>
          <p:spPr>
            <a:xfrm rot="5400000">
              <a:off x="5658545" y="5934959"/>
              <a:ext cx="741416" cy="42069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t-IT" sz="3200" b="1" u="none" kern="0" dirty="0">
                  <a:solidFill>
                    <a:srgbClr val="000000"/>
                  </a:solidFill>
                  <a:latin typeface="Corbel"/>
                  <a:ea typeface="+mn-ea"/>
                </a:rPr>
                <a:t>+</a:t>
              </a:r>
            </a:p>
          </p:txBody>
        </p:sp>
        <p:sp>
          <p:nvSpPr>
            <p:cNvPr id="31" name="CasellaDiTesto 30">
              <a:extLst>
                <a:ext uri="{FF2B5EF4-FFF2-40B4-BE49-F238E27FC236}">
                  <a16:creationId xmlns:a16="http://schemas.microsoft.com/office/drawing/2014/main" id="{CC663082-12EB-4246-BCAC-55E5317826C7}"/>
                </a:ext>
              </a:extLst>
            </p:cNvPr>
            <p:cNvSpPr txBox="1"/>
            <p:nvPr/>
          </p:nvSpPr>
          <p:spPr>
            <a:xfrm rot="5400000">
              <a:off x="4221318" y="3905820"/>
              <a:ext cx="534828" cy="42069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t-IT" sz="3200" b="1" u="none" kern="0" dirty="0">
                  <a:solidFill>
                    <a:srgbClr val="000000"/>
                  </a:solidFill>
                  <a:latin typeface="Corbel"/>
                  <a:ea typeface="+mn-ea"/>
                </a:rPr>
                <a:t>+</a:t>
              </a:r>
            </a:p>
          </p:txBody>
        </p:sp>
        <p:sp>
          <p:nvSpPr>
            <p:cNvPr id="32" name="CasellaDiTesto 31">
              <a:extLst>
                <a:ext uri="{FF2B5EF4-FFF2-40B4-BE49-F238E27FC236}">
                  <a16:creationId xmlns:a16="http://schemas.microsoft.com/office/drawing/2014/main" id="{D17FAB9E-473B-47D1-923C-0FCE0963E2DE}"/>
                </a:ext>
              </a:extLst>
            </p:cNvPr>
            <p:cNvSpPr txBox="1"/>
            <p:nvPr/>
          </p:nvSpPr>
          <p:spPr>
            <a:xfrm rot="5400000">
              <a:off x="1241994" y="3749734"/>
              <a:ext cx="622055" cy="420698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t-IT" sz="3200" b="1" u="none" kern="0" dirty="0">
                  <a:solidFill>
                    <a:srgbClr val="000000"/>
                  </a:solidFill>
                  <a:latin typeface="Corbel"/>
                  <a:ea typeface="+mn-ea"/>
                </a:rPr>
                <a:t>+</a:t>
              </a:r>
            </a:p>
          </p:txBody>
        </p:sp>
        <p:sp>
          <p:nvSpPr>
            <p:cNvPr id="33" name="CasellaDiTesto 32">
              <a:extLst>
                <a:ext uri="{FF2B5EF4-FFF2-40B4-BE49-F238E27FC236}">
                  <a16:creationId xmlns:a16="http://schemas.microsoft.com/office/drawing/2014/main" id="{7A3B0419-992D-4DD0-BC40-6A4D49D1DC9B}"/>
                </a:ext>
              </a:extLst>
            </p:cNvPr>
            <p:cNvSpPr txBox="1"/>
            <p:nvPr/>
          </p:nvSpPr>
          <p:spPr>
            <a:xfrm rot="10800000">
              <a:off x="4272264" y="3091272"/>
              <a:ext cx="313612" cy="84470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t-IT" sz="3200" b="1" u="none" kern="0" dirty="0">
                  <a:solidFill>
                    <a:srgbClr val="000000"/>
                  </a:solidFill>
                  <a:latin typeface="Corbel"/>
                  <a:ea typeface="+mn-ea"/>
                </a:rPr>
                <a:t>-</a:t>
              </a:r>
            </a:p>
          </p:txBody>
        </p:sp>
        <p:cxnSp>
          <p:nvCxnSpPr>
            <p:cNvPr id="34" name="Connettore 2 33">
              <a:extLst>
                <a:ext uri="{FF2B5EF4-FFF2-40B4-BE49-F238E27FC236}">
                  <a16:creationId xmlns:a16="http://schemas.microsoft.com/office/drawing/2014/main" id="{323D7A4C-B24B-4337-B43E-8E81173AEBC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511450" y="5248952"/>
              <a:ext cx="3893373" cy="0"/>
            </a:xfrm>
            <a:prstGeom prst="straightConnector1">
              <a:avLst/>
            </a:prstGeom>
            <a:noFill/>
            <a:ln w="25400">
              <a:solidFill>
                <a:srgbClr val="C00000"/>
              </a:solidFill>
              <a:round/>
              <a:headEnd/>
              <a:tailEnd type="arrow" w="med" len="med"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  <p:sp>
          <p:nvSpPr>
            <p:cNvPr id="35" name="CasellaDiTesto 34">
              <a:extLst>
                <a:ext uri="{FF2B5EF4-FFF2-40B4-BE49-F238E27FC236}">
                  <a16:creationId xmlns:a16="http://schemas.microsoft.com/office/drawing/2014/main" id="{C17F7EC4-E747-4CD7-8DD8-9FC55F52A345}"/>
                </a:ext>
              </a:extLst>
            </p:cNvPr>
            <p:cNvSpPr txBox="1"/>
            <p:nvPr/>
          </p:nvSpPr>
          <p:spPr>
            <a:xfrm rot="10800000">
              <a:off x="4272264" y="4743963"/>
              <a:ext cx="313612" cy="84700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t-IT" sz="3200" b="1" u="none" kern="0" dirty="0">
                  <a:solidFill>
                    <a:srgbClr val="000000"/>
                  </a:solidFill>
                  <a:latin typeface="Corbel"/>
                  <a:ea typeface="+mn-ea"/>
                </a:rPr>
                <a:t>-</a:t>
              </a:r>
            </a:p>
          </p:txBody>
        </p:sp>
        <p:sp>
          <p:nvSpPr>
            <p:cNvPr id="36" name="CasellaDiTesto 35">
              <a:extLst>
                <a:ext uri="{FF2B5EF4-FFF2-40B4-BE49-F238E27FC236}">
                  <a16:creationId xmlns:a16="http://schemas.microsoft.com/office/drawing/2014/main" id="{093304EB-3229-4431-AB3A-F993BE26CABB}"/>
                </a:ext>
              </a:extLst>
            </p:cNvPr>
            <p:cNvSpPr txBox="1"/>
            <p:nvPr/>
          </p:nvSpPr>
          <p:spPr>
            <a:xfrm rot="10800000">
              <a:off x="2609358" y="5868711"/>
              <a:ext cx="380923" cy="844709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t-IT" sz="3200" b="1" u="none" kern="0" dirty="0">
                  <a:solidFill>
                    <a:srgbClr val="000000"/>
                  </a:solidFill>
                  <a:latin typeface="Corbel"/>
                  <a:ea typeface="+mn-ea"/>
                </a:rPr>
                <a:t>-</a:t>
              </a:r>
            </a:p>
          </p:txBody>
        </p:sp>
        <p:grpSp>
          <p:nvGrpSpPr>
            <p:cNvPr id="86039" name="Gruppo 36">
              <a:extLst>
                <a:ext uri="{FF2B5EF4-FFF2-40B4-BE49-F238E27FC236}">
                  <a16:creationId xmlns:a16="http://schemas.microsoft.com/office/drawing/2014/main" id="{2A9EC707-94D4-49B1-A41A-2C59FB524CB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87303" y="5622198"/>
              <a:ext cx="1657347" cy="1665073"/>
              <a:chOff x="4660266" y="1718365"/>
              <a:chExt cx="1657347" cy="1665073"/>
            </a:xfrm>
          </p:grpSpPr>
          <p:sp>
            <p:nvSpPr>
              <p:cNvPr id="86041" name="Ovale 38">
                <a:extLst>
                  <a:ext uri="{FF2B5EF4-FFF2-40B4-BE49-F238E27FC236}">
                    <a16:creationId xmlns:a16="http://schemas.microsoft.com/office/drawing/2014/main" id="{3D5CFD15-3361-4685-9011-C88F9567E4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78635" y="1719269"/>
                <a:ext cx="1421196" cy="1664169"/>
              </a:xfrm>
              <a:prstGeom prst="ellipse">
                <a:avLst/>
              </a:prstGeom>
              <a:solidFill>
                <a:srgbClr val="00206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anchor="ctr"/>
              <a:lstStyle>
                <a:lvl1pPr>
                  <a:defRPr sz="2400" u="sng">
                    <a:solidFill>
                      <a:schemeClr val="tx1"/>
                    </a:solidFill>
                    <a:latin typeface="Arial Unicode MS" pitchFamily="34" charset="-128"/>
                    <a:ea typeface="MS PGothic" panose="020B0600070205080204" pitchFamily="34" charset="-128"/>
                  </a:defRPr>
                </a:lvl1pPr>
                <a:lvl2pPr marL="742950" indent="-285750">
                  <a:defRPr sz="2400" u="sng">
                    <a:solidFill>
                      <a:schemeClr val="tx1"/>
                    </a:solidFill>
                    <a:latin typeface="Arial Unicode MS" pitchFamily="34" charset="-128"/>
                    <a:ea typeface="MS PGothic" panose="020B0600070205080204" pitchFamily="34" charset="-128"/>
                  </a:defRPr>
                </a:lvl2pPr>
                <a:lvl3pPr marL="1143000" indent="-228600">
                  <a:defRPr sz="2400" u="sng">
                    <a:solidFill>
                      <a:schemeClr val="tx1"/>
                    </a:solidFill>
                    <a:latin typeface="Arial Unicode MS" pitchFamily="34" charset="-128"/>
                    <a:ea typeface="MS PGothic" panose="020B0600070205080204" pitchFamily="34" charset="-128"/>
                  </a:defRPr>
                </a:lvl3pPr>
                <a:lvl4pPr marL="1600200" indent="-228600">
                  <a:defRPr sz="2400" u="sng">
                    <a:solidFill>
                      <a:schemeClr val="tx1"/>
                    </a:solidFill>
                    <a:latin typeface="Arial Unicode MS" pitchFamily="34" charset="-128"/>
                    <a:ea typeface="MS PGothic" panose="020B0600070205080204" pitchFamily="34" charset="-128"/>
                  </a:defRPr>
                </a:lvl4pPr>
                <a:lvl5pPr marL="2057400" indent="-228600">
                  <a:defRPr sz="2400" u="sng">
                    <a:solidFill>
                      <a:schemeClr val="tx1"/>
                    </a:solidFill>
                    <a:latin typeface="Arial Unicode MS" pitchFamily="34" charset="-128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 Unicode MS" pitchFamily="34" charset="-128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 Unicode MS" pitchFamily="34" charset="-128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 Unicode MS" pitchFamily="34" charset="-128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u="sng">
                    <a:solidFill>
                      <a:schemeClr val="tx1"/>
                    </a:solidFill>
                    <a:latin typeface="Arial Unicode MS" pitchFamily="34" charset="-128"/>
                    <a:ea typeface="MS PGothic" panose="020B0600070205080204" pitchFamily="34" charset="-128"/>
                  </a:defRPr>
                </a:lvl9pPr>
              </a:lstStyle>
              <a:p>
                <a:pPr algn="ctr" eaLnBrk="1" hangingPunct="1"/>
                <a:endParaRPr lang="it-IT" altLang="it-IT" sz="1800" u="none">
                  <a:solidFill>
                    <a:srgbClr val="FFFFFF"/>
                  </a:solidFill>
                  <a:latin typeface="Corbel" panose="020B0503020204020204" pitchFamily="34" charset="0"/>
                </a:endParaRPr>
              </a:p>
            </p:txBody>
          </p:sp>
          <p:sp>
            <p:nvSpPr>
              <p:cNvPr id="40" name="CasellaDiTesto 39">
                <a:extLst>
                  <a:ext uri="{FF2B5EF4-FFF2-40B4-BE49-F238E27FC236}">
                    <a16:creationId xmlns:a16="http://schemas.microsoft.com/office/drawing/2014/main" id="{D95BFAE5-6EB1-4085-8F0F-2C5C92AF41E7}"/>
                  </a:ext>
                </a:extLst>
              </p:cNvPr>
              <p:cNvSpPr txBox="1"/>
              <p:nvPr/>
            </p:nvSpPr>
            <p:spPr>
              <a:xfrm>
                <a:off x="4660838" y="1861584"/>
                <a:ext cx="1656788" cy="133592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it-IT" sz="1800" u="none" kern="0" dirty="0">
                    <a:solidFill>
                      <a:srgbClr val="FFFFFF"/>
                    </a:solidFill>
                    <a:latin typeface="Corbel"/>
                    <a:ea typeface="+mn-ea"/>
                  </a:rPr>
                  <a:t>Salute</a:t>
                </a: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it-IT" sz="1800" u="none" kern="0" dirty="0">
                    <a:solidFill>
                      <a:srgbClr val="FFFFFF"/>
                    </a:solidFill>
                    <a:latin typeface="Corbel"/>
                    <a:ea typeface="+mn-ea"/>
                  </a:rPr>
                  <a:t>Performance</a:t>
                </a:r>
              </a:p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it-IT" sz="1800" u="none" kern="0" dirty="0">
                    <a:solidFill>
                      <a:srgbClr val="FFFFFF"/>
                    </a:solidFill>
                    <a:latin typeface="Corbel"/>
                    <a:ea typeface="+mn-ea"/>
                  </a:rPr>
                  <a:t>lavorativa</a:t>
                </a:r>
              </a:p>
            </p:txBody>
          </p:sp>
        </p:grpSp>
        <p:cxnSp>
          <p:nvCxnSpPr>
            <p:cNvPr id="38" name="Connettore 2 37">
              <a:extLst>
                <a:ext uri="{FF2B5EF4-FFF2-40B4-BE49-F238E27FC236}">
                  <a16:creationId xmlns:a16="http://schemas.microsoft.com/office/drawing/2014/main" id="{5FE868E5-4A4C-4FA8-88B5-99791DD00EB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7157491" y="2877799"/>
              <a:ext cx="0" cy="1716962"/>
            </a:xfrm>
            <a:prstGeom prst="straightConnector1">
              <a:avLst/>
            </a:prstGeom>
            <a:noFill/>
            <a:ln w="25400">
              <a:solidFill>
                <a:srgbClr val="009900"/>
              </a:solidFill>
              <a:round/>
              <a:headEnd/>
              <a:tailEnd type="arrow" w="med" len="med"/>
            </a:ln>
            <a:effectLst>
              <a:outerShdw dist="20000" dir="5400000" rotWithShape="0">
                <a:srgbClr val="808080">
                  <a:alpha val="37999"/>
                </a:srgbClr>
              </a:outerShdw>
            </a:effectLst>
          </p:spPr>
        </p:cxnSp>
      </p:grp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 idx="4294967295"/>
          </p:nvPr>
        </p:nvSpPr>
        <p:spPr>
          <a:xfrm>
            <a:off x="393700" y="332656"/>
            <a:ext cx="83566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it-IT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Cambiamento e risorse personali</a:t>
            </a:r>
            <a:br>
              <a:rPr lang="it-IT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it-IT" sz="3200" b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0D473911-F068-4579-ACBA-34DC04FF3F38}"/>
              </a:ext>
            </a:extLst>
          </p:cNvPr>
          <p:cNvSpPr/>
          <p:nvPr/>
        </p:nvSpPr>
        <p:spPr>
          <a:xfrm>
            <a:off x="539552" y="1262071"/>
            <a:ext cx="8136904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  <a:spcAft>
                <a:spcPts val="1200"/>
              </a:spcAft>
            </a:pPr>
            <a:r>
              <a:rPr lang="it-IT" altLang="it-IT" sz="2400" dirty="0">
                <a:latin typeface="Calibri" panose="020F0502020204030204" pitchFamily="34" charset="0"/>
              </a:rPr>
              <a:t>Sia nella prospettiva motivazionale che vede i lavoratori alle prese con un lavoro sfidante e stimolante, sia in quella dello stress che vede il loro lavoro altamente </a:t>
            </a:r>
            <a:r>
              <a:rPr lang="it-IT" altLang="it-IT" sz="2400" i="1" dirty="0" err="1">
                <a:latin typeface="Calibri" panose="020F0502020204030204" pitchFamily="34" charset="0"/>
              </a:rPr>
              <a:t>demanding</a:t>
            </a:r>
            <a:r>
              <a:rPr lang="it-IT" altLang="it-IT" sz="2400" dirty="0">
                <a:latin typeface="Calibri" panose="020F0502020204030204" pitchFamily="34" charset="0"/>
              </a:rPr>
              <a:t>, un ruolo importante è rivestito dalle risorse personali e lavorative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it-IT" altLang="it-IT" sz="2400" dirty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it-IT" altLang="it-IT" sz="2400" dirty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it-IT" altLang="it-IT" sz="2400" dirty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it-IT" altLang="it-IT" sz="2400" dirty="0">
                <a:latin typeface="Calibri" panose="020F0502020204030204" pitchFamily="34" charset="0"/>
              </a:rPr>
              <a:t>Quali risorse?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it-IT" altLang="it-IT" sz="2400" dirty="0">
                <a:latin typeface="Calibri" panose="020F0502020204030204" pitchFamily="34" charset="0"/>
              </a:rPr>
              <a:t>Che effetti producono sulla vita lavorativa delle persone?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endParaRPr lang="it-IT" altLang="it-IT" sz="2400" dirty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1200"/>
              </a:spcAft>
              <a:buFontTx/>
              <a:buNone/>
            </a:pPr>
            <a:endParaRPr lang="it-IT" altLang="it-IT" sz="2400" dirty="0">
              <a:latin typeface="+mj-lt"/>
            </a:endParaRPr>
          </a:p>
          <a:p>
            <a:pPr>
              <a:spcBef>
                <a:spcPts val="0"/>
              </a:spcBef>
              <a:spcAft>
                <a:spcPts val="1200"/>
              </a:spcAft>
              <a:buFontTx/>
              <a:buNone/>
            </a:pPr>
            <a:endParaRPr lang="it-IT" altLang="it-IT" sz="2400" dirty="0">
              <a:latin typeface="+mj-lt"/>
            </a:endParaRPr>
          </a:p>
        </p:txBody>
      </p:sp>
      <p:sp>
        <p:nvSpPr>
          <p:cNvPr id="2" name="Freccia in giù 1">
            <a:extLst>
              <a:ext uri="{FF2B5EF4-FFF2-40B4-BE49-F238E27FC236}">
                <a16:creationId xmlns:a16="http://schemas.microsoft.com/office/drawing/2014/main" id="{387B250C-49A4-47CA-AFE3-F274BFC663F6}"/>
              </a:ext>
            </a:extLst>
          </p:cNvPr>
          <p:cNvSpPr/>
          <p:nvPr/>
        </p:nvSpPr>
        <p:spPr>
          <a:xfrm>
            <a:off x="3851920" y="2996952"/>
            <a:ext cx="1152128" cy="864096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1183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 idx="4294967295"/>
          </p:nvPr>
        </p:nvSpPr>
        <p:spPr>
          <a:xfrm>
            <a:off x="393700" y="188640"/>
            <a:ext cx="83566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it-IT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EMPOWERMENT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7930A14A-1EBB-4269-A084-D4FACC6B7111}"/>
              </a:ext>
            </a:extLst>
          </p:cNvPr>
          <p:cNvSpPr txBox="1"/>
          <p:nvPr/>
        </p:nvSpPr>
        <p:spPr>
          <a:xfrm>
            <a:off x="417404" y="1700808"/>
            <a:ext cx="83566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it-IT" sz="2400" dirty="0"/>
              <a:t>processo di crescita, sia dell'individuo sia del gruppo, sia dell’organizzazione basato sull'incremento della stima di sé, dell'autoefficacia e dell'autodeterminazione per far emergere risorse latenti e portare l'individuo ad appropriarsi consapevolmente del suo potenziale.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it-IT" sz="2400" dirty="0">
              <a:latin typeface="Calibri corpo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it-IT" sz="2400" dirty="0"/>
              <a:t>percorso che porta dalla passività appresa accompagnata da senso di sfiducia e sconforto nell'affrontare problemi quotidiani con maggiore fiducia in se stessi e atteggiamento positivo verso il futuro.</a:t>
            </a:r>
            <a:endParaRPr lang="en-US" sz="2400" dirty="0">
              <a:latin typeface="Calibri corpo"/>
            </a:endParaRPr>
          </a:p>
        </p:txBody>
      </p:sp>
    </p:spTree>
    <p:extLst>
      <p:ext uri="{BB962C8B-B14F-4D97-AF65-F5344CB8AC3E}">
        <p14:creationId xmlns:p14="http://schemas.microsoft.com/office/powerpoint/2010/main" val="37354900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 idx="4294967295"/>
          </p:nvPr>
        </p:nvSpPr>
        <p:spPr>
          <a:xfrm>
            <a:off x="374073" y="764704"/>
            <a:ext cx="8356600" cy="936104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4 </a:t>
            </a:r>
            <a:r>
              <a:rPr lang="en-US" sz="36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componenti</a:t>
            </a:r>
            <a:r>
              <a:rPr lang="en-US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36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dell’empowerment</a:t>
            </a:r>
            <a:r>
              <a:rPr lang="en-US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br>
              <a:rPr lang="en-US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it-IT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it-IT" sz="36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it-IT" sz="3600" b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7930A14A-1EBB-4269-A084-D4FACC6B7111}"/>
              </a:ext>
            </a:extLst>
          </p:cNvPr>
          <p:cNvSpPr txBox="1"/>
          <p:nvPr/>
        </p:nvSpPr>
        <p:spPr>
          <a:xfrm>
            <a:off x="374073" y="1027018"/>
            <a:ext cx="83566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sz="2400" dirty="0">
              <a:latin typeface="Calibri corpo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b="1" i="1" dirty="0" err="1">
                <a:latin typeface="Calibri corpo"/>
              </a:rPr>
              <a:t>Significato</a:t>
            </a:r>
            <a:r>
              <a:rPr lang="en-US" sz="2400" dirty="0">
                <a:latin typeface="Calibri corpo"/>
              </a:rPr>
              <a:t>: </a:t>
            </a:r>
            <a:r>
              <a:rPr lang="en-US" sz="2400" dirty="0" err="1">
                <a:latin typeface="Calibri corpo"/>
              </a:rPr>
              <a:t>il</a:t>
            </a:r>
            <a:r>
              <a:rPr lang="en-US" sz="2400" dirty="0">
                <a:latin typeface="Calibri corpo"/>
              </a:rPr>
              <a:t> </a:t>
            </a:r>
            <a:r>
              <a:rPr lang="en-US" sz="2400" dirty="0" err="1">
                <a:latin typeface="Calibri corpo"/>
              </a:rPr>
              <a:t>valore</a:t>
            </a:r>
            <a:r>
              <a:rPr lang="en-US" sz="2400" dirty="0">
                <a:latin typeface="Calibri corpo"/>
              </a:rPr>
              <a:t> </a:t>
            </a:r>
            <a:r>
              <a:rPr lang="en-US" sz="2400" dirty="0" err="1">
                <a:latin typeface="Calibri corpo"/>
              </a:rPr>
              <a:t>degli</a:t>
            </a:r>
            <a:r>
              <a:rPr lang="en-US" sz="2400" dirty="0">
                <a:latin typeface="Calibri corpo"/>
              </a:rPr>
              <a:t> </a:t>
            </a:r>
            <a:r>
              <a:rPr lang="en-US" sz="2400" dirty="0" err="1">
                <a:latin typeface="Calibri corpo"/>
              </a:rPr>
              <a:t>obiettivi</a:t>
            </a:r>
            <a:r>
              <a:rPr lang="en-US" sz="2400" dirty="0">
                <a:latin typeface="Calibri corpo"/>
              </a:rPr>
              <a:t> </a:t>
            </a:r>
            <a:r>
              <a:rPr lang="en-US" sz="2400" dirty="0" err="1">
                <a:latin typeface="Calibri corpo"/>
              </a:rPr>
              <a:t>lavorativi</a:t>
            </a:r>
            <a:r>
              <a:rPr lang="en-US" sz="2400" dirty="0">
                <a:latin typeface="Calibri corpo"/>
              </a:rPr>
              <a:t> in </a:t>
            </a:r>
            <a:r>
              <a:rPr lang="en-US" sz="2400" dirty="0" err="1">
                <a:latin typeface="Calibri corpo"/>
              </a:rPr>
              <a:t>relazione</a:t>
            </a:r>
            <a:r>
              <a:rPr lang="en-US" sz="2400" dirty="0">
                <a:latin typeface="Calibri corpo"/>
              </a:rPr>
              <a:t> a </a:t>
            </a:r>
            <a:r>
              <a:rPr lang="en-US" sz="2400" dirty="0" err="1">
                <a:latin typeface="Calibri corpo"/>
              </a:rPr>
              <a:t>quelli</a:t>
            </a:r>
            <a:r>
              <a:rPr lang="en-US" sz="2400" dirty="0">
                <a:latin typeface="Calibri corpo"/>
              </a:rPr>
              <a:t> </a:t>
            </a:r>
            <a:r>
              <a:rPr lang="en-US" sz="2400" dirty="0" err="1">
                <a:latin typeface="Calibri corpo"/>
              </a:rPr>
              <a:t>personali</a:t>
            </a:r>
            <a:r>
              <a:rPr lang="en-US" sz="2400" dirty="0">
                <a:latin typeface="Calibri corpo"/>
              </a:rPr>
              <a:t> ed </a:t>
            </a:r>
            <a:r>
              <a:rPr lang="en-US" sz="2400" dirty="0" err="1">
                <a:latin typeface="Calibri corpo"/>
              </a:rPr>
              <a:t>alle</a:t>
            </a:r>
            <a:r>
              <a:rPr lang="en-US" sz="2400" dirty="0">
                <a:latin typeface="Calibri corpo"/>
              </a:rPr>
              <a:t> </a:t>
            </a:r>
            <a:r>
              <a:rPr lang="en-US" sz="2400" dirty="0" err="1">
                <a:latin typeface="Calibri corpo"/>
              </a:rPr>
              <a:t>proprie</a:t>
            </a:r>
            <a:r>
              <a:rPr lang="en-US" sz="2400" dirty="0">
                <a:latin typeface="Calibri corpo"/>
              </a:rPr>
              <a:t> </a:t>
            </a:r>
            <a:r>
              <a:rPr lang="en-US" sz="2400" dirty="0" err="1">
                <a:latin typeface="Calibri corpo"/>
              </a:rPr>
              <a:t>idee</a:t>
            </a:r>
            <a:endParaRPr lang="en-US" sz="2400" dirty="0">
              <a:latin typeface="Calibri corpo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400" dirty="0">
              <a:latin typeface="Calibri corpo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b="1" i="1" dirty="0" err="1">
                <a:latin typeface="Calibri corpo"/>
              </a:rPr>
              <a:t>Competenza</a:t>
            </a:r>
            <a:r>
              <a:rPr lang="en-US" sz="2400" b="1" i="1" dirty="0">
                <a:latin typeface="Calibri corpo"/>
              </a:rPr>
              <a:t> (</a:t>
            </a:r>
            <a:r>
              <a:rPr lang="en-US" sz="2400" b="1" i="1" dirty="0" err="1">
                <a:latin typeface="Calibri corpo"/>
              </a:rPr>
              <a:t>autoefficacia</a:t>
            </a:r>
            <a:r>
              <a:rPr lang="en-US" sz="2400" b="1" i="1" dirty="0">
                <a:latin typeface="Calibri corpo"/>
              </a:rPr>
              <a:t>)</a:t>
            </a:r>
            <a:r>
              <a:rPr lang="en-US" sz="2400" dirty="0">
                <a:latin typeface="Calibri corpo"/>
              </a:rPr>
              <a:t>: credenza </a:t>
            </a:r>
            <a:r>
              <a:rPr lang="en-US" sz="2400" dirty="0" err="1">
                <a:latin typeface="Calibri corpo"/>
              </a:rPr>
              <a:t>individuale</a:t>
            </a:r>
            <a:r>
              <a:rPr lang="en-US" sz="2400" dirty="0">
                <a:latin typeface="Calibri corpo"/>
              </a:rPr>
              <a:t> circa le </a:t>
            </a:r>
            <a:r>
              <a:rPr lang="en-US" sz="2400" dirty="0" err="1">
                <a:latin typeface="Calibri corpo"/>
              </a:rPr>
              <a:t>proprie</a:t>
            </a:r>
            <a:r>
              <a:rPr lang="en-US" sz="2400" dirty="0">
                <a:latin typeface="Calibri corpo"/>
              </a:rPr>
              <a:t> </a:t>
            </a:r>
            <a:r>
              <a:rPr lang="en-US" sz="2400" dirty="0" err="1">
                <a:latin typeface="Calibri corpo"/>
              </a:rPr>
              <a:t>capacità</a:t>
            </a:r>
            <a:r>
              <a:rPr lang="en-US" sz="2400" dirty="0">
                <a:latin typeface="Calibri corpo"/>
              </a:rPr>
              <a:t> di </a:t>
            </a:r>
            <a:r>
              <a:rPr lang="en-US" sz="2400" dirty="0" err="1">
                <a:latin typeface="Calibri corpo"/>
              </a:rPr>
              <a:t>riuscire</a:t>
            </a:r>
            <a:r>
              <a:rPr lang="en-US" sz="2400" dirty="0">
                <a:latin typeface="Calibri corpo"/>
              </a:rPr>
              <a:t> </a:t>
            </a:r>
            <a:r>
              <a:rPr lang="en-US" sz="2400" dirty="0" err="1">
                <a:latin typeface="Calibri corpo"/>
              </a:rPr>
              <a:t>efficacemente</a:t>
            </a:r>
            <a:r>
              <a:rPr lang="en-US" sz="2400" dirty="0">
                <a:latin typeface="Calibri corpo"/>
              </a:rPr>
              <a:t> </a:t>
            </a:r>
            <a:r>
              <a:rPr lang="en-US" sz="2400" dirty="0" err="1">
                <a:latin typeface="Calibri corpo"/>
              </a:rPr>
              <a:t>nelle</a:t>
            </a:r>
            <a:r>
              <a:rPr lang="en-US" sz="2400" dirty="0">
                <a:latin typeface="Calibri corpo"/>
              </a:rPr>
              <a:t> </a:t>
            </a:r>
            <a:r>
              <a:rPr lang="en-US" sz="2400" dirty="0" err="1">
                <a:latin typeface="Calibri corpo"/>
              </a:rPr>
              <a:t>attività</a:t>
            </a:r>
            <a:r>
              <a:rPr lang="en-US" sz="2400" dirty="0">
                <a:latin typeface="Calibri corpo"/>
              </a:rPr>
              <a:t> </a:t>
            </a:r>
            <a:r>
              <a:rPr lang="en-US" sz="2400" dirty="0" err="1">
                <a:latin typeface="Calibri corpo"/>
              </a:rPr>
              <a:t>lavorative</a:t>
            </a:r>
            <a:endParaRPr lang="en-US" sz="2400" dirty="0">
              <a:latin typeface="Calibri corpo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400" b="1" i="1" dirty="0">
              <a:latin typeface="Calibri corpo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b="1" i="1" dirty="0" err="1">
                <a:latin typeface="Calibri corpo"/>
              </a:rPr>
              <a:t>Determinazione</a:t>
            </a:r>
            <a:r>
              <a:rPr lang="en-US" sz="2400" b="1" i="1" dirty="0">
                <a:latin typeface="Calibri corpo"/>
              </a:rPr>
              <a:t>: </a:t>
            </a:r>
            <a:r>
              <a:rPr lang="en-US" sz="2400" dirty="0" err="1">
                <a:latin typeface="Calibri corpo"/>
              </a:rPr>
              <a:t>autonomia</a:t>
            </a:r>
            <a:r>
              <a:rPr lang="en-US" sz="2400" dirty="0">
                <a:latin typeface="Calibri corpo"/>
              </a:rPr>
              <a:t> </a:t>
            </a:r>
            <a:r>
              <a:rPr lang="en-US" sz="2400" dirty="0" err="1">
                <a:latin typeface="Calibri corpo"/>
              </a:rPr>
              <a:t>nell’iniziativa</a:t>
            </a:r>
            <a:r>
              <a:rPr lang="en-US" sz="2400" dirty="0">
                <a:latin typeface="Calibri corpo"/>
              </a:rPr>
              <a:t> e </a:t>
            </a:r>
            <a:r>
              <a:rPr lang="en-US" sz="2400" dirty="0" err="1">
                <a:latin typeface="Calibri corpo"/>
              </a:rPr>
              <a:t>nella</a:t>
            </a:r>
            <a:r>
              <a:rPr lang="en-US" sz="2400" dirty="0">
                <a:latin typeface="Calibri corpo"/>
              </a:rPr>
              <a:t> </a:t>
            </a:r>
            <a:r>
              <a:rPr lang="en-US" sz="2400" dirty="0" err="1">
                <a:latin typeface="Calibri corpo"/>
              </a:rPr>
              <a:t>prosecuzione</a:t>
            </a:r>
            <a:r>
              <a:rPr lang="en-US" sz="2400" dirty="0">
                <a:latin typeface="Calibri corpo"/>
              </a:rPr>
              <a:t> </a:t>
            </a:r>
            <a:r>
              <a:rPr lang="en-US" sz="2400" dirty="0" err="1">
                <a:latin typeface="Calibri corpo"/>
              </a:rPr>
              <a:t>dei</a:t>
            </a:r>
            <a:r>
              <a:rPr lang="en-US" sz="2400" dirty="0">
                <a:latin typeface="Calibri corpo"/>
              </a:rPr>
              <a:t> </a:t>
            </a:r>
            <a:r>
              <a:rPr lang="en-US" sz="2400" dirty="0" err="1">
                <a:latin typeface="Calibri corpo"/>
              </a:rPr>
              <a:t>processi</a:t>
            </a:r>
            <a:r>
              <a:rPr lang="en-US" sz="2400" dirty="0">
                <a:latin typeface="Calibri corpo"/>
              </a:rPr>
              <a:t> </a:t>
            </a:r>
            <a:r>
              <a:rPr lang="en-US" sz="2400" dirty="0" err="1">
                <a:latin typeface="Calibri corpo"/>
              </a:rPr>
              <a:t>lavorativi</a:t>
            </a:r>
            <a:endParaRPr lang="en-US" sz="2400" dirty="0">
              <a:latin typeface="Calibri corpo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400" b="1" i="1" dirty="0">
              <a:latin typeface="Calibri corpo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b="1" i="1" dirty="0" err="1">
                <a:latin typeface="Calibri corpo"/>
              </a:rPr>
              <a:t>Impatto</a:t>
            </a:r>
            <a:r>
              <a:rPr lang="en-US" sz="2400" dirty="0">
                <a:latin typeface="Calibri corpo"/>
              </a:rPr>
              <a:t>: </a:t>
            </a:r>
            <a:r>
              <a:rPr lang="en-US" sz="2400" dirty="0" err="1">
                <a:latin typeface="Calibri corpo"/>
              </a:rPr>
              <a:t>grado</a:t>
            </a:r>
            <a:r>
              <a:rPr lang="en-US" sz="2400" dirty="0">
                <a:latin typeface="Calibri corpo"/>
              </a:rPr>
              <a:t> con </a:t>
            </a:r>
            <a:r>
              <a:rPr lang="en-US" sz="2400" dirty="0" err="1">
                <a:latin typeface="Calibri corpo"/>
              </a:rPr>
              <a:t>il</a:t>
            </a:r>
            <a:r>
              <a:rPr lang="en-US" sz="2400" dirty="0">
                <a:latin typeface="Calibri corpo"/>
              </a:rPr>
              <a:t> quale un </a:t>
            </a:r>
            <a:r>
              <a:rPr lang="en-US" sz="2400" dirty="0" err="1">
                <a:latin typeface="Calibri corpo"/>
              </a:rPr>
              <a:t>individuo</a:t>
            </a:r>
            <a:r>
              <a:rPr lang="en-US" sz="2400" dirty="0">
                <a:latin typeface="Calibri corpo"/>
              </a:rPr>
              <a:t> </a:t>
            </a:r>
            <a:r>
              <a:rPr lang="en-US" sz="2400" dirty="0" err="1">
                <a:latin typeface="Calibri corpo"/>
              </a:rPr>
              <a:t>percepisce</a:t>
            </a:r>
            <a:r>
              <a:rPr lang="en-US" sz="2400" dirty="0">
                <a:latin typeface="Calibri corpo"/>
              </a:rPr>
              <a:t> di </a:t>
            </a:r>
            <a:r>
              <a:rPr lang="en-US" sz="2400" dirty="0" err="1">
                <a:latin typeface="Calibri corpo"/>
              </a:rPr>
              <a:t>poter</a:t>
            </a:r>
            <a:r>
              <a:rPr lang="en-US" sz="2400" dirty="0">
                <a:latin typeface="Calibri corpo"/>
              </a:rPr>
              <a:t> </a:t>
            </a:r>
            <a:r>
              <a:rPr lang="en-US" sz="2400" dirty="0" err="1">
                <a:latin typeface="Calibri corpo"/>
              </a:rPr>
              <a:t>influenzare</a:t>
            </a:r>
            <a:r>
              <a:rPr lang="en-US" sz="2400" dirty="0">
                <a:latin typeface="Calibri corpo"/>
              </a:rPr>
              <a:t> </a:t>
            </a:r>
            <a:r>
              <a:rPr lang="en-US" sz="2400" dirty="0" err="1">
                <a:latin typeface="Calibri corpo"/>
              </a:rPr>
              <a:t>i</a:t>
            </a:r>
            <a:r>
              <a:rPr lang="en-US" sz="2400" dirty="0">
                <a:latin typeface="Calibri corpo"/>
              </a:rPr>
              <a:t> </a:t>
            </a:r>
            <a:r>
              <a:rPr lang="en-US" sz="2400" dirty="0" err="1">
                <a:latin typeface="Calibri corpo"/>
              </a:rPr>
              <a:t>risultati</a:t>
            </a:r>
            <a:r>
              <a:rPr lang="en-US" sz="2400" dirty="0">
                <a:latin typeface="Calibri corpo"/>
              </a:rPr>
              <a:t> </a:t>
            </a:r>
            <a:r>
              <a:rPr lang="en-US" sz="2400" dirty="0" err="1">
                <a:latin typeface="Calibri corpo"/>
              </a:rPr>
              <a:t>lavorativi</a:t>
            </a:r>
            <a:r>
              <a:rPr lang="en-US" sz="2400" dirty="0">
                <a:latin typeface="Calibri corpo"/>
              </a:rPr>
              <a:t> da un punto di vista </a:t>
            </a:r>
            <a:r>
              <a:rPr lang="en-US" sz="2400" dirty="0" err="1">
                <a:latin typeface="Calibri corpo"/>
              </a:rPr>
              <a:t>strategico</a:t>
            </a:r>
            <a:r>
              <a:rPr lang="en-US" sz="2400" dirty="0">
                <a:latin typeface="Calibri corpo"/>
              </a:rPr>
              <a:t>, </a:t>
            </a:r>
            <a:r>
              <a:rPr lang="en-US" sz="2400" dirty="0" err="1">
                <a:latin typeface="Calibri corpo"/>
              </a:rPr>
              <a:t>amministrativo</a:t>
            </a:r>
            <a:r>
              <a:rPr lang="en-US" sz="2400" dirty="0">
                <a:latin typeface="Calibri corpo"/>
              </a:rPr>
              <a:t> od </a:t>
            </a:r>
            <a:r>
              <a:rPr lang="en-US" sz="2400" dirty="0" err="1">
                <a:latin typeface="Calibri corpo"/>
              </a:rPr>
              <a:t>operativo</a:t>
            </a:r>
            <a:endParaRPr lang="en-US" sz="2400" b="1" i="1" dirty="0">
              <a:latin typeface="Calibri corpo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400" b="1" i="1" dirty="0">
              <a:latin typeface="Calibri corpo"/>
            </a:endParaRPr>
          </a:p>
        </p:txBody>
      </p:sp>
    </p:spTree>
    <p:extLst>
      <p:ext uri="{BB962C8B-B14F-4D97-AF65-F5344CB8AC3E}">
        <p14:creationId xmlns:p14="http://schemas.microsoft.com/office/powerpoint/2010/main" val="31507561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 idx="4294967295"/>
          </p:nvPr>
        </p:nvSpPr>
        <p:spPr>
          <a:xfrm>
            <a:off x="393700" y="116632"/>
            <a:ext cx="83566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it-IT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EMPOWERMENT: A COSA SERVE?</a:t>
            </a:r>
            <a:br>
              <a:rPr lang="it-IT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it-IT" sz="3200" b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7930A14A-1EBB-4269-A084-D4FACC6B7111}"/>
              </a:ext>
            </a:extLst>
          </p:cNvPr>
          <p:cNvSpPr txBox="1"/>
          <p:nvPr/>
        </p:nvSpPr>
        <p:spPr>
          <a:xfrm>
            <a:off x="107504" y="1259632"/>
            <a:ext cx="87849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400" b="1" i="1" dirty="0">
              <a:latin typeface="Calibri corpo"/>
            </a:endParaRPr>
          </a:p>
        </p:txBody>
      </p:sp>
      <p:graphicFrame>
        <p:nvGraphicFramePr>
          <p:cNvPr id="3" name="Diagramma 2">
            <a:extLst>
              <a:ext uri="{FF2B5EF4-FFF2-40B4-BE49-F238E27FC236}">
                <a16:creationId xmlns:a16="http://schemas.microsoft.com/office/drawing/2014/main" id="{3FCB65BF-53A3-4D37-BAC8-003C169008A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58876476"/>
              </p:ext>
            </p:extLst>
          </p:nvPr>
        </p:nvGraphicFramePr>
        <p:xfrm>
          <a:off x="2195736" y="1259632"/>
          <a:ext cx="8642796" cy="49843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asellaDiTesto 4">
            <a:extLst>
              <a:ext uri="{FF2B5EF4-FFF2-40B4-BE49-F238E27FC236}">
                <a16:creationId xmlns:a16="http://schemas.microsoft.com/office/drawing/2014/main" id="{3ADF3DE2-6433-47D9-ADFF-1BF28E32C5DF}"/>
              </a:ext>
            </a:extLst>
          </p:cNvPr>
          <p:cNvSpPr txBox="1"/>
          <p:nvPr/>
        </p:nvSpPr>
        <p:spPr>
          <a:xfrm>
            <a:off x="107504" y="1124744"/>
            <a:ext cx="3744416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>
                <a:latin typeface="+mj-lt"/>
              </a:rPr>
              <a:t>Si </a:t>
            </a:r>
            <a:r>
              <a:rPr lang="en-US" sz="2400" dirty="0" err="1">
                <a:latin typeface="+mj-lt"/>
              </a:rPr>
              <a:t>associa</a:t>
            </a:r>
            <a:r>
              <a:rPr lang="en-US" sz="2400" dirty="0">
                <a:latin typeface="+mj-lt"/>
              </a:rPr>
              <a:t> </a:t>
            </a:r>
            <a:r>
              <a:rPr lang="en-US" sz="2200" dirty="0">
                <a:latin typeface="+mj-lt"/>
              </a:rPr>
              <a:t>a </a:t>
            </a:r>
            <a:r>
              <a:rPr lang="en-US" sz="2200" dirty="0" err="1">
                <a:latin typeface="+mj-lt"/>
              </a:rPr>
              <a:t>numerosi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risultati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lavorativi</a:t>
            </a:r>
            <a:r>
              <a:rPr lang="en-US" sz="2200" dirty="0">
                <a:latin typeface="+mj-lt"/>
              </a:rPr>
              <a:t>.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en-US" sz="800" dirty="0"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US" sz="2200" dirty="0" err="1">
                <a:latin typeface="+mj-lt"/>
              </a:rPr>
              <a:t>Alti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livelli</a:t>
            </a:r>
            <a:r>
              <a:rPr lang="en-US" sz="2200" dirty="0">
                <a:latin typeface="+mj-lt"/>
              </a:rPr>
              <a:t> di empowerment </a:t>
            </a:r>
            <a:r>
              <a:rPr lang="en-US" sz="2200" b="1" i="1" dirty="0" err="1">
                <a:latin typeface="+mj-lt"/>
              </a:rPr>
              <a:t>possono</a:t>
            </a:r>
            <a:r>
              <a:rPr lang="en-US" sz="2200" b="1" i="1" dirty="0">
                <a:latin typeface="+mj-lt"/>
              </a:rPr>
              <a:t> </a:t>
            </a:r>
            <a:r>
              <a:rPr lang="en-US" sz="2200" b="1" i="1" dirty="0" err="1">
                <a:latin typeface="+mj-lt"/>
              </a:rPr>
              <a:t>aiutare</a:t>
            </a:r>
            <a:r>
              <a:rPr lang="en-US" sz="2200" b="1" i="1" dirty="0">
                <a:latin typeface="+mj-lt"/>
              </a:rPr>
              <a:t> </a:t>
            </a:r>
            <a:r>
              <a:rPr lang="en-US" sz="2200" b="1" i="1" dirty="0" err="1">
                <a:latin typeface="+mj-lt"/>
              </a:rPr>
              <a:t>il</a:t>
            </a:r>
            <a:r>
              <a:rPr lang="en-US" sz="2200" b="1" i="1" dirty="0">
                <a:latin typeface="+mj-lt"/>
              </a:rPr>
              <a:t> </a:t>
            </a:r>
            <a:r>
              <a:rPr lang="en-US" sz="2200" b="1" i="1" dirty="0" err="1">
                <a:latin typeface="+mj-lt"/>
              </a:rPr>
              <a:t>lavoratore</a:t>
            </a:r>
            <a:r>
              <a:rPr lang="en-US" sz="2200" b="1" i="1" dirty="0">
                <a:latin typeface="+mj-lt"/>
              </a:rPr>
              <a:t> </a:t>
            </a:r>
            <a:r>
              <a:rPr lang="en-US" sz="2200" b="1" i="1" dirty="0" err="1">
                <a:latin typeface="+mj-lt"/>
              </a:rPr>
              <a:t>nei</a:t>
            </a:r>
            <a:r>
              <a:rPr lang="en-US" sz="2200" b="1" i="1" dirty="0">
                <a:latin typeface="+mj-lt"/>
              </a:rPr>
              <a:t> </a:t>
            </a:r>
            <a:r>
              <a:rPr lang="en-US" sz="2200" b="1" i="1" dirty="0" err="1">
                <a:latin typeface="+mj-lt"/>
              </a:rPr>
              <a:t>processi</a:t>
            </a:r>
            <a:r>
              <a:rPr lang="en-US" sz="2200" b="1" i="1" dirty="0">
                <a:latin typeface="+mj-lt"/>
              </a:rPr>
              <a:t> di </a:t>
            </a:r>
            <a:r>
              <a:rPr lang="en-US" sz="2200" b="1" i="1" dirty="0" err="1">
                <a:latin typeface="+mj-lt"/>
              </a:rPr>
              <a:t>cambiamento</a:t>
            </a:r>
            <a:r>
              <a:rPr lang="en-US" sz="2200" b="1" i="1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fornendo</a:t>
            </a:r>
            <a:r>
              <a:rPr lang="en-US" sz="2200" dirty="0">
                <a:latin typeface="+mj-lt"/>
              </a:rPr>
              <a:t> le </a:t>
            </a:r>
            <a:r>
              <a:rPr lang="en-US" sz="2200" dirty="0" err="1">
                <a:latin typeface="+mj-lt"/>
              </a:rPr>
              <a:t>risorse</a:t>
            </a:r>
            <a:r>
              <a:rPr lang="en-US" sz="2200" dirty="0">
                <a:latin typeface="+mj-lt"/>
              </a:rPr>
              <a:t> </a:t>
            </a:r>
            <a:r>
              <a:rPr lang="en-US" sz="2200" dirty="0" err="1">
                <a:latin typeface="+mj-lt"/>
              </a:rPr>
              <a:t>necessarie</a:t>
            </a:r>
            <a:r>
              <a:rPr lang="en-US" sz="2200" dirty="0">
                <a:latin typeface="+mj-lt"/>
              </a:rPr>
              <a:t> a </a:t>
            </a:r>
            <a:r>
              <a:rPr lang="en-US" sz="2200" dirty="0" err="1">
                <a:latin typeface="+mj-lt"/>
              </a:rPr>
              <a:t>fronteggiarlo</a:t>
            </a:r>
            <a:endParaRPr lang="en-US" sz="22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43815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idx="4294967295"/>
          </p:nvPr>
        </p:nvSpPr>
        <p:spPr>
          <a:xfrm>
            <a:off x="755650" y="188913"/>
            <a:ext cx="7818438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it-IT" sz="40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Perché le organizzazioni cambiano?</a:t>
            </a:r>
          </a:p>
        </p:txBody>
      </p:sp>
      <p:sp>
        <p:nvSpPr>
          <p:cNvPr id="18434" name="Segnaposto contenuto 5"/>
          <p:cNvSpPr>
            <a:spLocks noGrp="1"/>
          </p:cNvSpPr>
          <p:nvPr>
            <p:ph idx="4294967295"/>
          </p:nvPr>
        </p:nvSpPr>
        <p:spPr>
          <a:xfrm>
            <a:off x="-396875" y="1600200"/>
            <a:ext cx="9864725" cy="4525963"/>
          </a:xfrm>
        </p:spPr>
        <p:txBody>
          <a:bodyPr/>
          <a:lstStyle/>
          <a:p>
            <a:pPr marL="365125" indent="-282575" eaLnBrk="1" hangingPunct="1">
              <a:buFont typeface="Arial" charset="0"/>
              <a:buNone/>
            </a:pPr>
            <a:r>
              <a:rPr lang="it-IT"/>
              <a:t>		per…</a:t>
            </a:r>
          </a:p>
          <a:p>
            <a:pPr marL="365125" indent="-282575" eaLnBrk="1" hangingPunct="1">
              <a:buFont typeface="Arial" charset="0"/>
              <a:buNone/>
            </a:pPr>
            <a:r>
              <a:rPr lang="it-IT"/>
              <a:t>	</a:t>
            </a:r>
            <a:r>
              <a:rPr lang="it-IT" sz="2800"/>
              <a:t>	- Rimanere competitive (COMPETERE)</a:t>
            </a:r>
          </a:p>
          <a:p>
            <a:pPr marL="365125" indent="-282575" eaLnBrk="1" hangingPunct="1">
              <a:buFont typeface="Arial" charset="0"/>
              <a:buNone/>
            </a:pPr>
            <a:endParaRPr lang="it-IT" sz="2800"/>
          </a:p>
          <a:p>
            <a:pPr marL="365125" indent="-282575" eaLnBrk="1" hangingPunct="1">
              <a:buFont typeface="Arial" charset="0"/>
              <a:buNone/>
            </a:pPr>
            <a:r>
              <a:rPr lang="it-IT" sz="2800"/>
              <a:t>		- Ottenere un vantaggio competitivo rispetto ad altre 	   	  organizzazioni (CRESCERE)</a:t>
            </a:r>
          </a:p>
          <a:p>
            <a:pPr marL="365125" indent="-282575" eaLnBrk="1" hangingPunct="1">
              <a:buFont typeface="Arial" charset="0"/>
              <a:buNone/>
            </a:pPr>
            <a:endParaRPr lang="it-IT" sz="2800"/>
          </a:p>
          <a:p>
            <a:pPr marL="365125" indent="-282575" eaLnBrk="1" hangingPunct="1">
              <a:buFont typeface="Arial" charset="0"/>
              <a:buNone/>
            </a:pPr>
            <a:r>
              <a:rPr lang="it-IT" sz="2800"/>
              <a:t>		- Adattarsi ai cambiamenti dell’ambiente (ADATTARSI)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 idx="4294967295"/>
          </p:nvPr>
        </p:nvSpPr>
        <p:spPr>
          <a:xfrm>
            <a:off x="393700" y="116632"/>
            <a:ext cx="83566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it-IT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EMPOWERMENT: DA COSA E’ INFLUENZATO</a:t>
            </a:r>
            <a:br>
              <a:rPr lang="it-IT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it-IT" sz="3200" b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7930A14A-1EBB-4269-A084-D4FACC6B7111}"/>
              </a:ext>
            </a:extLst>
          </p:cNvPr>
          <p:cNvSpPr txBox="1"/>
          <p:nvPr/>
        </p:nvSpPr>
        <p:spPr>
          <a:xfrm>
            <a:off x="391562" y="688132"/>
            <a:ext cx="8498780" cy="7171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sz="2800" i="1" dirty="0">
              <a:latin typeface="Calibri corpo"/>
            </a:endParaRPr>
          </a:p>
          <a:p>
            <a:pPr algn="just"/>
            <a:r>
              <a:rPr lang="en-US" sz="2800" b="1" i="1" dirty="0" err="1">
                <a:latin typeface="Calibri corpo"/>
              </a:rPr>
              <a:t>Caratteristiche</a:t>
            </a:r>
            <a:r>
              <a:rPr lang="en-US" sz="2800" b="1" i="1" dirty="0">
                <a:latin typeface="Calibri corpo"/>
              </a:rPr>
              <a:t> </a:t>
            </a:r>
            <a:r>
              <a:rPr lang="en-US" sz="2800" b="1" i="1" dirty="0" err="1">
                <a:latin typeface="Calibri corpo"/>
              </a:rPr>
              <a:t>individuali</a:t>
            </a:r>
            <a:r>
              <a:rPr lang="en-US" sz="2800" i="1" dirty="0">
                <a:latin typeface="Calibri corpo"/>
              </a:rPr>
              <a:t>: </a:t>
            </a:r>
          </a:p>
          <a:p>
            <a:pPr marL="914400" lvl="1" indent="-457200" algn="just">
              <a:buFont typeface="Wingdings" panose="05000000000000000000" pitchFamily="2" charset="2"/>
              <a:buChar char="ü"/>
            </a:pPr>
            <a:r>
              <a:rPr lang="en-US" sz="2800" dirty="0" err="1">
                <a:latin typeface="Calibri corpo"/>
              </a:rPr>
              <a:t>Autostima</a:t>
            </a:r>
            <a:endParaRPr lang="en-US" sz="2800" dirty="0">
              <a:latin typeface="Calibri corpo"/>
            </a:endParaRPr>
          </a:p>
          <a:p>
            <a:pPr marL="914400" lvl="1" indent="-457200" algn="just">
              <a:buFont typeface="Wingdings" panose="05000000000000000000" pitchFamily="2" charset="2"/>
              <a:buChar char="ü"/>
            </a:pPr>
            <a:r>
              <a:rPr lang="en-US" sz="2800" dirty="0" err="1">
                <a:latin typeface="Calibri corpo"/>
              </a:rPr>
              <a:t>Autovalutazioni</a:t>
            </a:r>
            <a:r>
              <a:rPr lang="en-US" sz="2800" dirty="0">
                <a:latin typeface="Calibri corpo"/>
              </a:rPr>
              <a:t> </a:t>
            </a:r>
          </a:p>
          <a:p>
            <a:pPr marL="914400" lvl="1" indent="-457200" algn="just">
              <a:buFont typeface="Wingdings" panose="05000000000000000000" pitchFamily="2" charset="2"/>
              <a:buChar char="ü"/>
            </a:pPr>
            <a:r>
              <a:rPr lang="en-US" sz="2800" dirty="0">
                <a:latin typeface="Calibri corpo"/>
              </a:rPr>
              <a:t>Locus of control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800" b="1" i="1" dirty="0">
              <a:latin typeface="Calibri corpo"/>
            </a:endParaRPr>
          </a:p>
          <a:p>
            <a:pPr algn="just"/>
            <a:r>
              <a:rPr lang="en-US" sz="2800" b="1" i="1" dirty="0" err="1">
                <a:latin typeface="Calibri corpo"/>
              </a:rPr>
              <a:t>Caratteristiche</a:t>
            </a:r>
            <a:r>
              <a:rPr lang="en-US" sz="2800" b="1" i="1" dirty="0">
                <a:latin typeface="Calibri corpo"/>
              </a:rPr>
              <a:t> del </a:t>
            </a:r>
            <a:r>
              <a:rPr lang="en-US" sz="2800" b="1" i="1" dirty="0" err="1">
                <a:latin typeface="Calibri corpo"/>
              </a:rPr>
              <a:t>contesto</a:t>
            </a:r>
            <a:r>
              <a:rPr lang="en-US" sz="2800" b="1" i="1" dirty="0">
                <a:latin typeface="Calibri corpo"/>
              </a:rPr>
              <a:t> </a:t>
            </a:r>
            <a:r>
              <a:rPr lang="en-US" sz="2800" b="1" i="1" dirty="0" err="1">
                <a:latin typeface="Calibri corpo"/>
              </a:rPr>
              <a:t>lavorativo</a:t>
            </a:r>
            <a:r>
              <a:rPr lang="en-US" sz="2800" b="1" i="1" dirty="0">
                <a:latin typeface="Calibri corpo"/>
              </a:rPr>
              <a:t>:</a:t>
            </a:r>
          </a:p>
          <a:p>
            <a:pPr marL="914400" lvl="1" indent="-457200" algn="just">
              <a:buFont typeface="Wingdings" panose="05000000000000000000" pitchFamily="2" charset="2"/>
              <a:buChar char="ü"/>
            </a:pPr>
            <a:r>
              <a:rPr lang="en-US" sz="2800" dirty="0" err="1">
                <a:latin typeface="Calibri corpo"/>
              </a:rPr>
              <a:t>Diffusione</a:t>
            </a:r>
            <a:r>
              <a:rPr lang="en-US" sz="2800" dirty="0">
                <a:latin typeface="Calibri corpo"/>
              </a:rPr>
              <a:t> </a:t>
            </a:r>
            <a:r>
              <a:rPr lang="en-US" sz="2800" dirty="0" err="1">
                <a:latin typeface="Calibri corpo"/>
              </a:rPr>
              <a:t>delle</a:t>
            </a:r>
            <a:r>
              <a:rPr lang="en-US" sz="2800" dirty="0">
                <a:latin typeface="Calibri corpo"/>
              </a:rPr>
              <a:t> </a:t>
            </a:r>
            <a:r>
              <a:rPr lang="en-US" sz="2800" dirty="0" err="1">
                <a:latin typeface="Calibri corpo"/>
              </a:rPr>
              <a:t>informazioni</a:t>
            </a:r>
            <a:endParaRPr lang="en-US" sz="2800" dirty="0">
              <a:latin typeface="Calibri corpo"/>
            </a:endParaRPr>
          </a:p>
          <a:p>
            <a:pPr marL="914400" lvl="1" indent="-457200" algn="just">
              <a:buFont typeface="Wingdings" panose="05000000000000000000" pitchFamily="2" charset="2"/>
              <a:buChar char="ü"/>
            </a:pPr>
            <a:r>
              <a:rPr lang="en-US" sz="2800" dirty="0">
                <a:latin typeface="Calibri corpo"/>
              </a:rPr>
              <a:t>Sistema </a:t>
            </a:r>
            <a:r>
              <a:rPr lang="en-US" sz="2800" dirty="0" err="1">
                <a:latin typeface="Calibri corpo"/>
              </a:rPr>
              <a:t>delle</a:t>
            </a:r>
            <a:r>
              <a:rPr lang="en-US" sz="2800" dirty="0">
                <a:latin typeface="Calibri corpo"/>
              </a:rPr>
              <a:t> </a:t>
            </a:r>
            <a:r>
              <a:rPr lang="en-US" sz="2800" dirty="0" err="1">
                <a:latin typeface="Calibri corpo"/>
              </a:rPr>
              <a:t>ricompense</a:t>
            </a:r>
            <a:endParaRPr lang="en-US" sz="2800" dirty="0">
              <a:latin typeface="Calibri corpo"/>
            </a:endParaRPr>
          </a:p>
          <a:p>
            <a:pPr marL="914400" lvl="1" indent="-457200" algn="just">
              <a:buFont typeface="Wingdings" panose="05000000000000000000" pitchFamily="2" charset="2"/>
              <a:buChar char="ü"/>
            </a:pPr>
            <a:r>
              <a:rPr lang="en-US" sz="2800" dirty="0" err="1">
                <a:latin typeface="Calibri corpo"/>
              </a:rPr>
              <a:t>Pratiche</a:t>
            </a:r>
            <a:r>
              <a:rPr lang="en-US" sz="2800" dirty="0">
                <a:latin typeface="Calibri corpo"/>
              </a:rPr>
              <a:t> </a:t>
            </a:r>
            <a:r>
              <a:rPr lang="en-US" sz="2800" dirty="0" err="1">
                <a:latin typeface="Calibri corpo"/>
              </a:rPr>
              <a:t>Manageriali</a:t>
            </a:r>
            <a:endParaRPr lang="en-US" sz="2800" dirty="0">
              <a:latin typeface="Calibri corpo"/>
            </a:endParaRPr>
          </a:p>
          <a:p>
            <a:pPr marL="914400" lvl="1" indent="-457200" algn="just">
              <a:buFont typeface="Wingdings" panose="05000000000000000000" pitchFamily="2" charset="2"/>
              <a:buChar char="ü"/>
            </a:pPr>
            <a:r>
              <a:rPr lang="en-US" sz="2800" dirty="0" err="1">
                <a:latin typeface="Calibri corpo"/>
              </a:rPr>
              <a:t>Supporto</a:t>
            </a:r>
            <a:r>
              <a:rPr lang="en-US" sz="2800" dirty="0">
                <a:latin typeface="Calibri corpo"/>
              </a:rPr>
              <a:t> socio-politico</a:t>
            </a:r>
          </a:p>
          <a:p>
            <a:pPr marL="914400" lvl="1" indent="-457200" algn="just">
              <a:buFont typeface="Wingdings" panose="05000000000000000000" pitchFamily="2" charset="2"/>
              <a:buChar char="ü"/>
            </a:pPr>
            <a:r>
              <a:rPr lang="en-US" sz="2800" dirty="0">
                <a:latin typeface="Calibri corpo"/>
              </a:rPr>
              <a:t>Leadership</a:t>
            </a:r>
          </a:p>
          <a:p>
            <a:pPr marL="914400" lvl="1" indent="-457200" algn="just">
              <a:buFont typeface="Wingdings" panose="05000000000000000000" pitchFamily="2" charset="2"/>
              <a:buChar char="ü"/>
            </a:pPr>
            <a:r>
              <a:rPr lang="en-US" sz="2800" dirty="0" err="1">
                <a:latin typeface="Calibri corpo"/>
              </a:rPr>
              <a:t>Caratteristiche</a:t>
            </a:r>
            <a:r>
              <a:rPr lang="en-US" sz="2800" dirty="0">
                <a:latin typeface="Calibri corpo"/>
              </a:rPr>
              <a:t> del </a:t>
            </a:r>
            <a:r>
              <a:rPr lang="en-US" sz="2800" dirty="0" err="1">
                <a:latin typeface="Calibri corpo"/>
              </a:rPr>
              <a:t>lavoro</a:t>
            </a:r>
            <a:endParaRPr lang="en-US" sz="2800" dirty="0">
              <a:latin typeface="Calibri corpo"/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endParaRPr lang="en-US" sz="2400" dirty="0">
              <a:latin typeface="Calibri corpo"/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endParaRPr lang="en-US" sz="2400" dirty="0">
              <a:latin typeface="Calibri corpo"/>
            </a:endParaRPr>
          </a:p>
          <a:p>
            <a:pPr algn="just"/>
            <a:endParaRPr lang="en-US" sz="2400" i="1" dirty="0">
              <a:latin typeface="Calibri corpo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400" b="1" i="1" dirty="0">
              <a:latin typeface="Calibri corpo"/>
            </a:endParaRPr>
          </a:p>
        </p:txBody>
      </p:sp>
    </p:spTree>
    <p:extLst>
      <p:ext uri="{BB962C8B-B14F-4D97-AF65-F5344CB8AC3E}">
        <p14:creationId xmlns:p14="http://schemas.microsoft.com/office/powerpoint/2010/main" val="14484521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 idx="4294967295"/>
          </p:nvPr>
        </p:nvSpPr>
        <p:spPr>
          <a:xfrm>
            <a:off x="395288" y="1341438"/>
            <a:ext cx="8229600" cy="3887787"/>
          </a:xfrm>
          <a:solidFill>
            <a:srgbClr val="FFC000"/>
          </a:solidFill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it-IT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EMPOWERMENT …</a:t>
            </a:r>
            <a:br>
              <a:rPr lang="it-IT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it-IT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MA COSA E’ IN CONCRETO? </a:t>
            </a:r>
            <a:br>
              <a:rPr lang="it-IT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it-IT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CHI SONO I LAVORATORI EMPOWERED </a:t>
            </a:r>
            <a:br>
              <a:rPr lang="it-IT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</a:br>
            <a:r>
              <a:rPr lang="it-IT" sz="32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E COSA FANNO?</a:t>
            </a:r>
            <a:endParaRPr lang="it-IT" sz="4900" b="1" dirty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1288941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 idx="4294967295"/>
          </p:nvPr>
        </p:nvSpPr>
        <p:spPr>
          <a:xfrm>
            <a:off x="393700" y="116632"/>
            <a:ext cx="83566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n-US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AUTOEFFICACIA: </a:t>
            </a:r>
            <a:br>
              <a:rPr lang="en-US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PERCHE’ E’ COSI’ IMPORTANTE?</a:t>
            </a:r>
            <a:r>
              <a:rPr lang="it-IT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it-IT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it-IT" sz="3200" b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7930A14A-1EBB-4269-A084-D4FACC6B7111}"/>
              </a:ext>
            </a:extLst>
          </p:cNvPr>
          <p:cNvSpPr txBox="1"/>
          <p:nvPr/>
        </p:nvSpPr>
        <p:spPr>
          <a:xfrm>
            <a:off x="393700" y="1412776"/>
            <a:ext cx="8498780" cy="648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buSzPct val="100000"/>
              <a:defRPr/>
            </a:pPr>
            <a:r>
              <a:rPr lang="it-IT" altLang="it-IT" sz="3200" dirty="0">
                <a:latin typeface="+mj-lt"/>
              </a:rPr>
              <a:t>Quando sentiamo di avere </a:t>
            </a:r>
            <a:r>
              <a:rPr lang="it-IT" altLang="it-IT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la fiducia</a:t>
            </a:r>
            <a:r>
              <a:rPr lang="it-IT" altLang="it-IT" sz="3200" b="1" dirty="0">
                <a:latin typeface="+mj-lt"/>
              </a:rPr>
              <a:t>  </a:t>
            </a:r>
            <a:r>
              <a:rPr lang="it-IT" altLang="it-IT" sz="3200" dirty="0">
                <a:latin typeface="+mj-lt"/>
              </a:rPr>
              <a:t>e </a:t>
            </a:r>
            <a:r>
              <a:rPr lang="it-IT" altLang="it-IT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</a:rPr>
              <a:t>l’aspettativa</a:t>
            </a:r>
            <a:r>
              <a:rPr lang="it-IT" altLang="it-IT" sz="3200" dirty="0">
                <a:latin typeface="+mj-lt"/>
              </a:rPr>
              <a:t> di essere all’altezza  di un certo compito, diventa più probabile che …</a:t>
            </a:r>
          </a:p>
          <a:p>
            <a:pPr algn="ctr">
              <a:lnSpc>
                <a:spcPct val="90000"/>
              </a:lnSpc>
              <a:buSzPct val="100000"/>
              <a:defRPr/>
            </a:pPr>
            <a:endParaRPr lang="it-IT" altLang="it-IT" sz="3200" dirty="0">
              <a:latin typeface="+mj-lt"/>
            </a:endParaRPr>
          </a:p>
          <a:p>
            <a:pPr marL="347662" indent="-342900">
              <a:lnSpc>
                <a:spcPct val="150000"/>
              </a:lnSpc>
              <a:buClr>
                <a:srgbClr val="000000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it-IT" altLang="it-IT" sz="2400" dirty="0">
                <a:latin typeface="+mj-lt"/>
              </a:rPr>
              <a:t> Riusciamo davvero</a:t>
            </a:r>
          </a:p>
          <a:p>
            <a:pPr marL="347662" indent="-342900">
              <a:lnSpc>
                <a:spcPct val="150000"/>
              </a:lnSpc>
              <a:buClr>
                <a:srgbClr val="000000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it-IT" altLang="it-IT" sz="2400" dirty="0">
                <a:latin typeface="+mj-lt"/>
              </a:rPr>
              <a:t> Ci mettiamo maggiore impegno</a:t>
            </a:r>
          </a:p>
          <a:p>
            <a:pPr marL="347662" indent="-342900">
              <a:lnSpc>
                <a:spcPct val="150000"/>
              </a:lnSpc>
              <a:buClr>
                <a:srgbClr val="000000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it-IT" altLang="it-IT" sz="2400" dirty="0">
                <a:latin typeface="+mj-lt"/>
              </a:rPr>
              <a:t> Lavoriamo con più efficienza</a:t>
            </a:r>
          </a:p>
          <a:p>
            <a:pPr marL="347662" indent="-342900">
              <a:lnSpc>
                <a:spcPct val="150000"/>
              </a:lnSpc>
              <a:buClr>
                <a:srgbClr val="000000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it-IT" altLang="it-IT" sz="2400" dirty="0">
                <a:latin typeface="+mj-lt"/>
              </a:rPr>
              <a:t> Il nostro umore sia migliore</a:t>
            </a:r>
          </a:p>
          <a:p>
            <a:pPr marL="347662" indent="-342900">
              <a:lnSpc>
                <a:spcPct val="150000"/>
              </a:lnSpc>
              <a:buClr>
                <a:srgbClr val="000000"/>
              </a:buClr>
              <a:buSzPct val="100000"/>
              <a:buFont typeface="Wingdings" panose="05000000000000000000" pitchFamily="2" charset="2"/>
              <a:buChar char="ü"/>
              <a:defRPr/>
            </a:pPr>
            <a:r>
              <a:rPr lang="it-IT" altLang="it-IT" sz="2400" dirty="0">
                <a:latin typeface="+mj-lt"/>
              </a:rPr>
              <a:t> Impariamo meglio dai nostri successi e insuccessi</a:t>
            </a:r>
            <a:endParaRPr lang="en-US" sz="2400" b="1" i="1" dirty="0">
              <a:latin typeface="Calibri corpo"/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endParaRPr lang="en-US" sz="2400" dirty="0">
              <a:latin typeface="Calibri corpo"/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endParaRPr lang="en-US" sz="2400" dirty="0">
              <a:latin typeface="Calibri corpo"/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endParaRPr lang="en-US" sz="2400" dirty="0">
              <a:latin typeface="Calibri corpo"/>
            </a:endParaRPr>
          </a:p>
          <a:p>
            <a:pPr algn="just"/>
            <a:endParaRPr lang="en-US" sz="2400" i="1" dirty="0">
              <a:latin typeface="Calibri corpo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n-US" sz="2400" b="1" i="1" dirty="0">
              <a:latin typeface="Calibri corpo"/>
            </a:endParaRPr>
          </a:p>
        </p:txBody>
      </p:sp>
    </p:spTree>
    <p:extLst>
      <p:ext uri="{BB962C8B-B14F-4D97-AF65-F5344CB8AC3E}">
        <p14:creationId xmlns:p14="http://schemas.microsoft.com/office/powerpoint/2010/main" val="258885854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 idx="4294967295"/>
          </p:nvPr>
        </p:nvSpPr>
        <p:spPr>
          <a:xfrm>
            <a:off x="400876" y="260648"/>
            <a:ext cx="8642796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AUTOEFFICACIA: PERCHE’ E’ COSI’ IMPORTANTE?</a:t>
            </a:r>
            <a:r>
              <a:rPr lang="it-IT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it-IT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it-IT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it-IT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it-IT" sz="3200" b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030135BD-DB73-4085-9DEE-A41ACC92A8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2383402"/>
              </p:ext>
            </p:extLst>
          </p:nvPr>
        </p:nvGraphicFramePr>
        <p:xfrm>
          <a:off x="843495" y="943725"/>
          <a:ext cx="7886038" cy="591427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43019">
                  <a:extLst>
                    <a:ext uri="{9D8B030D-6E8A-4147-A177-3AD203B41FA5}">
                      <a16:colId xmlns:a16="http://schemas.microsoft.com/office/drawing/2014/main" val="1437626140"/>
                    </a:ext>
                  </a:extLst>
                </a:gridCol>
                <a:gridCol w="3943019">
                  <a:extLst>
                    <a:ext uri="{9D8B030D-6E8A-4147-A177-3AD203B41FA5}">
                      <a16:colId xmlns:a16="http://schemas.microsoft.com/office/drawing/2014/main" val="1318697720"/>
                    </a:ext>
                  </a:extLst>
                </a:gridCol>
              </a:tblGrid>
              <a:tr h="349429">
                <a:tc>
                  <a:txBody>
                    <a:bodyPr/>
                    <a:lstStyle/>
                    <a:p>
                      <a:r>
                        <a:rPr lang="en-US" dirty="0"/>
                        <a:t>Le </a:t>
                      </a:r>
                      <a:r>
                        <a:rPr lang="en-US" dirty="0" err="1"/>
                        <a:t>persone</a:t>
                      </a:r>
                      <a:r>
                        <a:rPr lang="en-US" dirty="0"/>
                        <a:t> con Alta </a:t>
                      </a:r>
                      <a:r>
                        <a:rPr lang="en-US" dirty="0" err="1"/>
                        <a:t>Autoefficacia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Le </a:t>
                      </a:r>
                      <a:r>
                        <a:rPr lang="en-US" dirty="0" err="1"/>
                        <a:t>persone</a:t>
                      </a:r>
                      <a:r>
                        <a:rPr lang="en-US" dirty="0"/>
                        <a:t> con </a:t>
                      </a:r>
                      <a:r>
                        <a:rPr lang="en-US" dirty="0" err="1"/>
                        <a:t>Bassa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Autoefficacia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2796677"/>
                  </a:ext>
                </a:extLst>
              </a:tr>
              <a:tr h="978742">
                <a:tc>
                  <a:txBody>
                    <a:bodyPr/>
                    <a:lstStyle/>
                    <a:p>
                      <a:pPr algn="just"/>
                      <a:r>
                        <a:rPr lang="it-IT" altLang="it-IT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</a:rPr>
                        <a:t>Sono attratte dai compiti difficili, che sentono come occasioni per mettere alla prova le proprie capacità e per far risaltare i propri punti di forza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altLang="it-IT" sz="1800" b="1" dirty="0">
                          <a:solidFill>
                            <a:srgbClr val="333300"/>
                          </a:solidFill>
                          <a:latin typeface="Calibri" panose="020F0502020204030204" pitchFamily="34" charset="0"/>
                        </a:rPr>
                        <a:t>Tendono a ritirarsi dai compiti impegnativi, che percepiscono come minacce personali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1656687"/>
                  </a:ext>
                </a:extLst>
              </a:tr>
              <a:tr h="838922">
                <a:tc>
                  <a:txBody>
                    <a:bodyPr/>
                    <a:lstStyle/>
                    <a:p>
                      <a:pPr algn="just"/>
                      <a:r>
                        <a:rPr lang="it-IT" altLang="it-IT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</a:rPr>
                        <a:t>Puntano in alto e si impegnano a fondo, sino al raggiungimento degli scopi fissati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altLang="it-IT" sz="1800" b="1" i="1" dirty="0">
                          <a:solidFill>
                            <a:srgbClr val="333300"/>
                          </a:solidFill>
                          <a:latin typeface="Calibri" panose="020F0502020204030204" pitchFamily="34" charset="0"/>
                        </a:rPr>
                        <a:t>Non hanno grandi aspirazioni, si impegnano poco verso gli scopi che si danno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0218848"/>
                  </a:ext>
                </a:extLst>
              </a:tr>
              <a:tr h="838922">
                <a:tc>
                  <a:txBody>
                    <a:bodyPr/>
                    <a:lstStyle/>
                    <a:p>
                      <a:pPr algn="just"/>
                      <a:r>
                        <a:rPr lang="it-IT" altLang="it-IT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</a:rPr>
                        <a:t>Di fronte alle difficoltà intensificano gli sforzi e mirano all'impiego migliore delle risorse disponibili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altLang="it-IT" sz="1800" b="1" dirty="0">
                          <a:solidFill>
                            <a:srgbClr val="333300"/>
                          </a:solidFill>
                          <a:latin typeface="Calibri" panose="020F0502020204030204" pitchFamily="34" charset="0"/>
                        </a:rPr>
                        <a:t>Di fronte alle difficoltà si concentrano su proprie debolezze, ostacoli, possibili insuccessi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6827868"/>
                  </a:ext>
                </a:extLst>
              </a:tr>
              <a:tr h="1202455">
                <a:tc>
                  <a:txBody>
                    <a:bodyPr/>
                    <a:lstStyle/>
                    <a:p>
                      <a:pPr algn="just"/>
                      <a:r>
                        <a:rPr lang="it-IT" altLang="it-IT" sz="1600" b="1" i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</a:rPr>
                        <a:t>Si riprendono presto dai fallimenti: li spiegano con l’insufficiente impegno, o con la mancanza di capacità. Pensano comunque di poter rimediare aumentando l’impegno e/o sviluppando le capacità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altLang="it-IT" sz="1800" b="1" i="1" dirty="0">
                          <a:solidFill>
                            <a:srgbClr val="333300"/>
                          </a:solidFill>
                          <a:latin typeface="Calibri" panose="020F0502020204030204" pitchFamily="34" charset="0"/>
                        </a:rPr>
                        <a:t>Sono vulnerabili alla frustrazione e si riprendono lentamente dai fallimenti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5316125"/>
                  </a:ext>
                </a:extLst>
              </a:tr>
              <a:tr h="1342275">
                <a:tc>
                  <a:txBody>
                    <a:bodyPr/>
                    <a:lstStyle/>
                    <a:p>
                      <a:pPr algn="just"/>
                      <a:r>
                        <a:rPr lang="it-IT" altLang="it-IT" sz="1600" b="1" dirty="0">
                          <a:solidFill>
                            <a:srgbClr val="990000"/>
                          </a:solidFill>
                          <a:latin typeface="Calibri" panose="020F0502020204030204" pitchFamily="34" charset="0"/>
                        </a:rPr>
                        <a:t>Tendono ad avere frequenti successi e sono in genere estranei a sentimenti di sconforto o depressione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altLang="it-IT" sz="1800" b="1" dirty="0">
                          <a:solidFill>
                            <a:srgbClr val="333300"/>
                          </a:solidFill>
                          <a:latin typeface="Calibri" panose="020F0502020204030204" pitchFamily="34" charset="0"/>
                        </a:rPr>
                        <a:t>A causa di come percepiscono se stesse e l'ambiente rendono più probabile il fallimento, con sentimenti autosvalutativi e depressive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39606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176867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 idx="4294967295"/>
          </p:nvPr>
        </p:nvSpPr>
        <p:spPr>
          <a:xfrm>
            <a:off x="430212" y="512763"/>
            <a:ext cx="83566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it-IT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COME SI PUO’ MIGLIORARE SENZA INTERVENTI?</a:t>
            </a:r>
            <a:br>
              <a:rPr lang="it-IT" sz="3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it-IT" sz="3200" b="1" dirty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id="{F2D1CD56-A1FA-43DA-AC1B-A1E54113DA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6463" y="1785938"/>
            <a:ext cx="4032250" cy="850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91440" rIns="90000" bIns="91440"/>
          <a:lstStyle>
            <a:lvl1pPr marL="88900" indent="-55563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889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17563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889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889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889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889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889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889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889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889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ClrTx/>
              <a:buFontTx/>
              <a:buNone/>
            </a:pPr>
            <a:r>
              <a:rPr lang="it-IT" altLang="it-IT" sz="2000" b="1" dirty="0">
                <a:cs typeface="Courier New" panose="02070309020205020404" pitchFamily="49" charset="0"/>
              </a:rPr>
              <a:t>RENDICONTO DEI RISULTATI </a:t>
            </a:r>
          </a:p>
          <a:p>
            <a:pPr algn="ctr">
              <a:buClrTx/>
              <a:buFontTx/>
              <a:buNone/>
            </a:pPr>
            <a:r>
              <a:rPr lang="it-IT" altLang="it-IT" sz="2000" b="1" dirty="0">
                <a:cs typeface="Courier New" panose="02070309020205020404" pitchFamily="49" charset="0"/>
              </a:rPr>
              <a:t>(FEED-BACK):</a:t>
            </a:r>
          </a:p>
          <a:p>
            <a:pPr>
              <a:buClrTx/>
              <a:buFontTx/>
              <a:buNone/>
            </a:pPr>
            <a:endParaRPr lang="it-IT" altLang="it-IT" sz="900" b="1" dirty="0">
              <a:latin typeface="Garamond" panose="02020404030301010803" pitchFamily="18" charset="0"/>
              <a:cs typeface="Courier New" panose="02070309020205020404" pitchFamily="49" charset="0"/>
            </a:endParaRPr>
          </a:p>
          <a:p>
            <a:pPr>
              <a:buClrTx/>
              <a:buFontTx/>
              <a:buNone/>
            </a:pPr>
            <a:endParaRPr lang="it-IT" altLang="it-IT" sz="2000" b="1" dirty="0">
              <a:latin typeface="Garamond" panose="02020404030301010803" pitchFamily="18" charset="0"/>
              <a:cs typeface="Courier New" panose="02070309020205020404" pitchFamily="49" charset="0"/>
            </a:endParaRPr>
          </a:p>
          <a:p>
            <a:pPr lvl="1" indent="0">
              <a:buClrTx/>
              <a:buFontTx/>
              <a:buNone/>
            </a:pPr>
            <a:endParaRPr lang="it-IT" altLang="it-IT" sz="2000" b="1" dirty="0">
              <a:latin typeface="Garamond" panose="02020404030301010803" pitchFamily="18" charset="0"/>
              <a:cs typeface="Courier New" panose="02070309020205020404" pitchFamily="49" charset="0"/>
            </a:endParaRPr>
          </a:p>
          <a:p>
            <a:pPr lvl="1" indent="0">
              <a:buClrTx/>
              <a:buFontTx/>
              <a:buNone/>
            </a:pPr>
            <a:endParaRPr lang="it-IT" altLang="it-IT" sz="2000" b="1" dirty="0">
              <a:latin typeface="Garamond" panose="02020404030301010803" pitchFamily="18" charset="0"/>
              <a:cs typeface="Courier New" panose="02070309020205020404" pitchFamily="49" charset="0"/>
            </a:endParaRPr>
          </a:p>
          <a:p>
            <a:pPr lvl="1" indent="0">
              <a:buClrTx/>
              <a:buFontTx/>
              <a:buNone/>
            </a:pPr>
            <a:endParaRPr lang="it-IT" altLang="it-IT" sz="2000" b="1" dirty="0">
              <a:latin typeface="Garamond" panose="02020404030301010803" pitchFamily="18" charset="0"/>
              <a:cs typeface="Courier New" panose="02070309020205020404" pitchFamily="49" charset="0"/>
            </a:endParaRPr>
          </a:p>
          <a:p>
            <a:pPr lvl="1" indent="0">
              <a:buClrTx/>
              <a:buFontTx/>
              <a:buNone/>
            </a:pPr>
            <a:endParaRPr lang="it-IT" altLang="it-IT" sz="2000" b="1" dirty="0">
              <a:latin typeface="Garamond" panose="02020404030301010803" pitchFamily="18" charset="0"/>
              <a:cs typeface="Courier New" panose="02070309020205020404" pitchFamily="49" charset="0"/>
            </a:endParaRPr>
          </a:p>
          <a:p>
            <a:pPr lvl="1" indent="0">
              <a:buClrTx/>
              <a:buFontTx/>
              <a:buNone/>
            </a:pPr>
            <a:endParaRPr lang="it-IT" altLang="it-IT" sz="2000" dirty="0">
              <a:latin typeface="Garamond" panose="02020404030301010803" pitchFamily="18" charset="0"/>
              <a:cs typeface="Courier New" panose="02070309020205020404" pitchFamily="49" charset="0"/>
            </a:endParaRPr>
          </a:p>
          <a:p>
            <a:pPr lvl="1" indent="0">
              <a:buClrTx/>
              <a:buFontTx/>
              <a:buNone/>
            </a:pPr>
            <a:endParaRPr lang="it-IT" altLang="it-IT" sz="2000" dirty="0">
              <a:latin typeface="Garamond" panose="02020404030301010803" pitchFamily="18" charset="0"/>
              <a:cs typeface="Courier New" panose="02070309020205020404" pitchFamily="49" charset="0"/>
            </a:endParaRPr>
          </a:p>
        </p:txBody>
      </p:sp>
      <p:sp>
        <p:nvSpPr>
          <p:cNvPr id="7" name="Line 5">
            <a:extLst>
              <a:ext uri="{FF2B5EF4-FFF2-40B4-BE49-F238E27FC236}">
                <a16:creationId xmlns:a16="http://schemas.microsoft.com/office/drawing/2014/main" id="{973288E7-1385-4033-958A-8F41354D2DEB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2743200"/>
            <a:ext cx="1588" cy="609600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Line 6">
            <a:extLst>
              <a:ext uri="{FF2B5EF4-FFF2-40B4-BE49-F238E27FC236}">
                <a16:creationId xmlns:a16="http://schemas.microsoft.com/office/drawing/2014/main" id="{557D0CE5-838F-4E58-919D-798227770389}"/>
              </a:ext>
            </a:extLst>
          </p:cNvPr>
          <p:cNvSpPr>
            <a:spLocks noChangeShapeType="1"/>
          </p:cNvSpPr>
          <p:nvPr/>
        </p:nvSpPr>
        <p:spPr bwMode="auto">
          <a:xfrm>
            <a:off x="6781800" y="2743200"/>
            <a:ext cx="1588" cy="609600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 Box 8">
            <a:extLst>
              <a:ext uri="{FF2B5EF4-FFF2-40B4-BE49-F238E27FC236}">
                <a16:creationId xmlns:a16="http://schemas.microsoft.com/office/drawing/2014/main" id="{263E0689-8797-4F77-A78F-95EF422F2E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76500" y="2817813"/>
            <a:ext cx="40386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1500"/>
              </a:spcBef>
              <a:buClrTx/>
              <a:buFontTx/>
              <a:buNone/>
            </a:pPr>
            <a:r>
              <a:rPr lang="it-IT" altLang="it-IT" sz="2400"/>
              <a:t>Aumentano la probabilità di</a:t>
            </a:r>
          </a:p>
        </p:txBody>
      </p:sp>
      <p:sp>
        <p:nvSpPr>
          <p:cNvPr id="10" name="Text Box 9">
            <a:extLst>
              <a:ext uri="{FF2B5EF4-FFF2-40B4-BE49-F238E27FC236}">
                <a16:creationId xmlns:a16="http://schemas.microsoft.com/office/drawing/2014/main" id="{7EAC57B3-0D0C-4F18-AEC7-A77C17A5B5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4075" y="4103688"/>
            <a:ext cx="496887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1500"/>
              </a:spcBef>
              <a:buClrTx/>
              <a:buFontTx/>
              <a:buNone/>
            </a:pPr>
            <a:r>
              <a:rPr lang="it-IT" altLang="it-IT" sz="2400"/>
              <a:t>Che aumentano la probabilità di</a:t>
            </a:r>
          </a:p>
        </p:txBody>
      </p:sp>
      <p:sp>
        <p:nvSpPr>
          <p:cNvPr id="11" name="Text Box 10">
            <a:extLst>
              <a:ext uri="{FF2B5EF4-FFF2-40B4-BE49-F238E27FC236}">
                <a16:creationId xmlns:a16="http://schemas.microsoft.com/office/drawing/2014/main" id="{9A4183C9-CC04-47C3-9E52-99A4161385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368925"/>
            <a:ext cx="60960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ts val="1500"/>
              </a:spcBef>
              <a:buClrTx/>
              <a:buFontTx/>
              <a:buNone/>
            </a:pPr>
            <a:r>
              <a:rPr lang="it-IT" altLang="it-IT" sz="2400"/>
              <a:t>Il che fa da condizione e da stimolo per</a:t>
            </a:r>
          </a:p>
        </p:txBody>
      </p:sp>
      <p:sp>
        <p:nvSpPr>
          <p:cNvPr id="12" name="Line 12">
            <a:extLst>
              <a:ext uri="{FF2B5EF4-FFF2-40B4-BE49-F238E27FC236}">
                <a16:creationId xmlns:a16="http://schemas.microsoft.com/office/drawing/2014/main" id="{A6B875D7-2F6D-4E39-B6B4-74160C06509A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3962400"/>
            <a:ext cx="1588" cy="228600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13">
            <a:extLst>
              <a:ext uri="{FF2B5EF4-FFF2-40B4-BE49-F238E27FC236}">
                <a16:creationId xmlns:a16="http://schemas.microsoft.com/office/drawing/2014/main" id="{2C2FD6FC-0245-49E4-B65B-75953E120E8E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4495800"/>
            <a:ext cx="1588" cy="228600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Line 14">
            <a:extLst>
              <a:ext uri="{FF2B5EF4-FFF2-40B4-BE49-F238E27FC236}">
                <a16:creationId xmlns:a16="http://schemas.microsoft.com/office/drawing/2014/main" id="{6BBD19C2-8183-4DAC-BFA0-B03A09FA747D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5181600"/>
            <a:ext cx="1588" cy="304800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" name="Line 15">
            <a:extLst>
              <a:ext uri="{FF2B5EF4-FFF2-40B4-BE49-F238E27FC236}">
                <a16:creationId xmlns:a16="http://schemas.microsoft.com/office/drawing/2014/main" id="{056BC97B-E6A2-4DF8-964D-15B1B5B8C7CD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5715000"/>
            <a:ext cx="1588" cy="228600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" name="Text Box 16">
            <a:extLst>
              <a:ext uri="{FF2B5EF4-FFF2-40B4-BE49-F238E27FC236}">
                <a16:creationId xmlns:a16="http://schemas.microsoft.com/office/drawing/2014/main" id="{50FFF8CD-A157-44A2-AB37-49E9650ADA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100" y="1785938"/>
            <a:ext cx="3810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91440" rIns="90000" bIns="91440"/>
          <a:lstStyle>
            <a:lvl1pPr marL="88900" indent="-55563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889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17563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889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889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889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889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889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889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889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889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buClrTx/>
              <a:buFontTx/>
              <a:buNone/>
            </a:pPr>
            <a:r>
              <a:rPr lang="it-IT" altLang="it-IT" sz="2000" b="1" dirty="0"/>
              <a:t>OBIETTIVI CHE VALORIZZANO LE ABILITÀ</a:t>
            </a:r>
          </a:p>
          <a:p>
            <a:pPr>
              <a:buClrTx/>
              <a:buFontTx/>
              <a:buNone/>
            </a:pPr>
            <a:endParaRPr lang="it-IT" altLang="it-IT" sz="900" b="1" dirty="0">
              <a:latin typeface="Garamond" panose="02020404030301010803" pitchFamily="18" charset="0"/>
            </a:endParaRPr>
          </a:p>
          <a:p>
            <a:pPr>
              <a:buClrTx/>
              <a:buFontTx/>
              <a:buNone/>
            </a:pPr>
            <a:endParaRPr lang="it-IT" altLang="it-IT" sz="2000" b="1" dirty="0">
              <a:latin typeface="Garamond" panose="02020404030301010803" pitchFamily="18" charset="0"/>
            </a:endParaRPr>
          </a:p>
          <a:p>
            <a:pPr lvl="1" indent="0">
              <a:buClrTx/>
              <a:buFontTx/>
              <a:buNone/>
            </a:pPr>
            <a:endParaRPr lang="it-IT" altLang="it-IT" sz="2000" b="1" dirty="0">
              <a:latin typeface="Garamond" panose="02020404030301010803" pitchFamily="18" charset="0"/>
            </a:endParaRPr>
          </a:p>
          <a:p>
            <a:pPr lvl="1" indent="0">
              <a:buClrTx/>
              <a:buFontTx/>
              <a:buNone/>
            </a:pPr>
            <a:endParaRPr lang="it-IT" altLang="it-IT" sz="2000" b="1" dirty="0">
              <a:latin typeface="Garamond" panose="02020404030301010803" pitchFamily="18" charset="0"/>
            </a:endParaRPr>
          </a:p>
          <a:p>
            <a:pPr lvl="1" indent="0">
              <a:buClrTx/>
              <a:buFontTx/>
              <a:buNone/>
            </a:pPr>
            <a:endParaRPr lang="it-IT" altLang="it-IT" sz="2000" b="1" dirty="0">
              <a:latin typeface="Garamond" panose="02020404030301010803" pitchFamily="18" charset="0"/>
            </a:endParaRPr>
          </a:p>
          <a:p>
            <a:pPr lvl="1" indent="0">
              <a:buClrTx/>
              <a:buFontTx/>
              <a:buNone/>
            </a:pPr>
            <a:endParaRPr lang="it-IT" altLang="it-IT" sz="2000" b="1" dirty="0">
              <a:latin typeface="Garamond" panose="02020404030301010803" pitchFamily="18" charset="0"/>
            </a:endParaRPr>
          </a:p>
          <a:p>
            <a:pPr lvl="1" indent="0">
              <a:buClrTx/>
              <a:buFontTx/>
              <a:buNone/>
            </a:pPr>
            <a:endParaRPr lang="it-IT" altLang="it-IT" sz="2000" dirty="0">
              <a:latin typeface="Garamond" panose="02020404030301010803" pitchFamily="18" charset="0"/>
            </a:endParaRPr>
          </a:p>
          <a:p>
            <a:pPr lvl="1" indent="0">
              <a:buClrTx/>
              <a:buFontTx/>
              <a:buNone/>
            </a:pPr>
            <a:endParaRPr lang="it-IT" altLang="it-IT" sz="2000" dirty="0">
              <a:latin typeface="Garamond" panose="02020404030301010803" pitchFamily="18" charset="0"/>
            </a:endParaRP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48605F3D-3FDA-402B-A98E-2FBAD3AA33AD}"/>
              </a:ext>
            </a:extLst>
          </p:cNvPr>
          <p:cNvSpPr txBox="1"/>
          <p:nvPr/>
        </p:nvSpPr>
        <p:spPr>
          <a:xfrm>
            <a:off x="1907704" y="3399052"/>
            <a:ext cx="5826638" cy="461665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OTTENERE PRESTAZIONI MIGLIORI</a:t>
            </a:r>
          </a:p>
        </p:txBody>
      </p:sp>
      <p:sp>
        <p:nvSpPr>
          <p:cNvPr id="18" name="CasellaDiTesto 17">
            <a:extLst>
              <a:ext uri="{FF2B5EF4-FFF2-40B4-BE49-F238E27FC236}">
                <a16:creationId xmlns:a16="http://schemas.microsoft.com/office/drawing/2014/main" id="{E2E463D6-7F52-43BE-BB56-F2959B8A5A9C}"/>
              </a:ext>
            </a:extLst>
          </p:cNvPr>
          <p:cNvSpPr txBox="1"/>
          <p:nvPr/>
        </p:nvSpPr>
        <p:spPr>
          <a:xfrm>
            <a:off x="1910029" y="4729542"/>
            <a:ext cx="5826638" cy="461665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SENTIRSI PIÙ COMPETENTI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7A2C442B-EA48-402C-8ACD-C9D296E738D7}"/>
              </a:ext>
            </a:extLst>
          </p:cNvPr>
          <p:cNvSpPr txBox="1"/>
          <p:nvPr/>
        </p:nvSpPr>
        <p:spPr>
          <a:xfrm>
            <a:off x="1907704" y="5953421"/>
            <a:ext cx="5826638" cy="461665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SVILUPPARE NUOVE ABILITÀ</a:t>
            </a:r>
          </a:p>
        </p:txBody>
      </p:sp>
    </p:spTree>
    <p:extLst>
      <p:ext uri="{BB962C8B-B14F-4D97-AF65-F5344CB8AC3E}">
        <p14:creationId xmlns:p14="http://schemas.microsoft.com/office/powerpoint/2010/main" val="1659028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500"/>
                            </p:stCondLst>
                            <p:childTnLst>
                              <p:par>
                                <p:cTn id="40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500"/>
                            </p:stCondLst>
                            <p:childTnLst>
                              <p:par>
                                <p:cTn id="54" presetID="1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-#ppt_h/2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6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x+#ppt_w/2"/>
                                          </p:val>
                                        </p:tav>
                                        <p:tav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  <p:tav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fltVal val="0"/>
                                          </p:val>
                                        </p:tav>
                                        <p:tav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  <p:tav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49E1C5-EC17-460A-A9BE-6E88587E2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44C608C-5F15-4F66-A848-4B0DA136BA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sz="4400" dirty="0"/>
          </a:p>
          <a:p>
            <a:pPr marL="0" indent="0" algn="ctr">
              <a:buNone/>
            </a:pPr>
            <a:r>
              <a:rPr lang="it-IT" sz="4400" b="1" dirty="0">
                <a:solidFill>
                  <a:schemeClr val="accent2"/>
                </a:solidFill>
              </a:rPr>
              <a:t>GRAZIE DELL’ATTENZIONE!</a:t>
            </a:r>
          </a:p>
          <a:p>
            <a:pPr marL="0" indent="0" algn="ctr">
              <a:buNone/>
            </a:pPr>
            <a:r>
              <a:rPr lang="it-IT" b="1" dirty="0">
                <a:solidFill>
                  <a:schemeClr val="accent2"/>
                </a:solidFill>
              </a:rPr>
              <a:t>dina.guglielmi@unibo.it</a:t>
            </a:r>
          </a:p>
        </p:txBody>
      </p:sp>
    </p:spTree>
    <p:extLst>
      <p:ext uri="{BB962C8B-B14F-4D97-AF65-F5344CB8AC3E}">
        <p14:creationId xmlns:p14="http://schemas.microsoft.com/office/powerpoint/2010/main" val="1114782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idx="4294967295"/>
          </p:nvPr>
        </p:nvSpPr>
        <p:spPr>
          <a:xfrm>
            <a:off x="611188" y="0"/>
            <a:ext cx="749935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it-IT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Spinte al cambiamento</a:t>
            </a:r>
          </a:p>
        </p:txBody>
      </p:sp>
      <p:sp>
        <p:nvSpPr>
          <p:cNvPr id="19458" name="Segnaposto contenuto 2"/>
          <p:cNvSpPr>
            <a:spLocks noGrp="1"/>
          </p:cNvSpPr>
          <p:nvPr>
            <p:ph idx="4294967295"/>
          </p:nvPr>
        </p:nvSpPr>
        <p:spPr>
          <a:xfrm>
            <a:off x="611188" y="1268413"/>
            <a:ext cx="8323262" cy="5329237"/>
          </a:xfrm>
        </p:spPr>
        <p:txBody>
          <a:bodyPr/>
          <a:lstStyle/>
          <a:p>
            <a:pPr marL="595313" indent="-514350" eaLnBrk="1" hangingPunct="1">
              <a:buFont typeface="Arial" charset="0"/>
              <a:buNone/>
            </a:pPr>
            <a:r>
              <a:rPr lang="it-IT"/>
              <a:t>Spinte esterne al cambiamento</a:t>
            </a:r>
          </a:p>
          <a:p>
            <a:pPr marL="869950" lvl="1" indent="-514350" eaLnBrk="1" hangingPunct="1">
              <a:buFont typeface="Arial" charset="0"/>
              <a:buNone/>
            </a:pPr>
            <a:r>
              <a:rPr lang="it-IT"/>
              <a:t>	- ad es. pressioni socio politiche</a:t>
            </a:r>
          </a:p>
          <a:p>
            <a:pPr marL="595313" indent="-514350" eaLnBrk="1" hangingPunct="1">
              <a:buFont typeface="Arial" charset="0"/>
              <a:buNone/>
            </a:pPr>
            <a:endParaRPr lang="it-IT"/>
          </a:p>
          <a:p>
            <a:pPr marL="595313" indent="-514350" eaLnBrk="1" hangingPunct="1">
              <a:buFont typeface="Arial" charset="0"/>
              <a:buNone/>
            </a:pPr>
            <a:r>
              <a:rPr lang="it-IT"/>
              <a:t>Spinte interne al cambiamento</a:t>
            </a:r>
          </a:p>
          <a:p>
            <a:pPr marL="595313" indent="-514350" eaLnBrk="1" hangingPunct="1">
              <a:buFont typeface="Arial" charset="0"/>
              <a:buNone/>
            </a:pPr>
            <a:r>
              <a:rPr lang="it-IT"/>
              <a:t>		</a:t>
            </a:r>
            <a:r>
              <a:rPr lang="it-IT" sz="2800"/>
              <a:t>- problemi connessi con le risorse disponibili</a:t>
            </a:r>
          </a:p>
          <a:p>
            <a:pPr marL="595313" indent="-514350" eaLnBrk="1" hangingPunct="1">
              <a:buFont typeface="Arial" charset="0"/>
              <a:buNone/>
            </a:pPr>
            <a:r>
              <a:rPr lang="it-IT"/>
              <a:t>		</a:t>
            </a:r>
            <a:r>
              <a:rPr lang="it-IT" sz="2800"/>
              <a:t>- comportamento gestionale </a:t>
            </a:r>
          </a:p>
          <a:p>
            <a:pPr marL="595313" indent="-514350" eaLnBrk="1" hangingPunct="1">
              <a:buFont typeface="Arial" charset="0"/>
              <a:buNone/>
            </a:pPr>
            <a:r>
              <a:rPr lang="it-IT" sz="2800"/>
              <a:t>		- … ….</a:t>
            </a:r>
          </a:p>
          <a:p>
            <a:pPr marL="595313" indent="-514350" eaLnBrk="1" hangingPunct="1">
              <a:buFont typeface="Arial" charset="0"/>
              <a:buNone/>
            </a:pPr>
            <a:endParaRPr lang="it-IT" sz="2800"/>
          </a:p>
          <a:p>
            <a:pPr marL="595313" indent="-514350" eaLnBrk="1" hangingPunct="1">
              <a:buFont typeface="Arial" charset="0"/>
              <a:buNone/>
            </a:pPr>
            <a:endParaRPr lang="it-IT"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/>
          <p:cNvSpPr>
            <a:spLocks noGrp="1"/>
          </p:cNvSpPr>
          <p:nvPr>
            <p:ph type="title" idx="4294967295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it-IT" sz="32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…ancora su cambiamento e sviluppo organizzativo</a:t>
            </a:r>
          </a:p>
        </p:txBody>
      </p:sp>
      <p:sp>
        <p:nvSpPr>
          <p:cNvPr id="40962" name="Rectangle 2"/>
          <p:cNvSpPr txBox="1">
            <a:spLocks noChangeArrowheads="1"/>
          </p:cNvSpPr>
          <p:nvPr/>
        </p:nvSpPr>
        <p:spPr bwMode="auto">
          <a:xfrm>
            <a:off x="611188" y="1524000"/>
            <a:ext cx="8424862" cy="305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just">
              <a:spcBef>
                <a:spcPts val="600"/>
              </a:spcBef>
              <a:buClr>
                <a:schemeClr val="accent1"/>
              </a:buClr>
              <a:buSzPct val="80000"/>
            </a:pPr>
            <a:r>
              <a:rPr lang="it-IT" sz="2300" dirty="0">
                <a:latin typeface="Gill Sans MT" pitchFamily="34" charset="0"/>
              </a:rPr>
              <a:t>“processo di cambiamento pianificato di tutta l’organizzazione … con lo scopo di aumentarne la </a:t>
            </a:r>
            <a:r>
              <a:rPr lang="it-IT" sz="2300" dirty="0">
                <a:solidFill>
                  <a:srgbClr val="CC0000"/>
                </a:solidFill>
                <a:latin typeface="Gill Sans MT" pitchFamily="34" charset="0"/>
              </a:rPr>
              <a:t>salute e l’efficacia</a:t>
            </a:r>
            <a:r>
              <a:rPr lang="it-IT" sz="2300" dirty="0">
                <a:latin typeface="Gill Sans MT" pitchFamily="34" charset="0"/>
              </a:rPr>
              <a:t>, intervenendo sui processi organizzativi, in modo che l’organizzazione possa prevedere ed amministrare il suo stesso sviluppo. L’obiettivo … è quello di </a:t>
            </a:r>
            <a:r>
              <a:rPr lang="it-IT" sz="2300" dirty="0">
                <a:solidFill>
                  <a:srgbClr val="CC0000"/>
                </a:solidFill>
                <a:latin typeface="Gill Sans MT" pitchFamily="34" charset="0"/>
              </a:rPr>
              <a:t>integrare</a:t>
            </a:r>
            <a:r>
              <a:rPr lang="it-IT" sz="2300" dirty="0">
                <a:latin typeface="Gill Sans MT" pitchFamily="34" charset="0"/>
              </a:rPr>
              <a:t> nel miglior modo possibile i bisogni degli individui con i fini dell’organizzazione di cui fanno parte …”  </a:t>
            </a:r>
          </a:p>
          <a:p>
            <a:pPr marL="273050" indent="-273050">
              <a:spcBef>
                <a:spcPts val="6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it-IT" sz="1600" dirty="0">
                <a:latin typeface="Gill Sans MT" pitchFamily="34" charset="0"/>
              </a:rPr>
              <a:t>(</a:t>
            </a:r>
            <a:r>
              <a:rPr lang="it-IT" sz="1600" dirty="0" err="1">
                <a:latin typeface="Gill Sans MT" pitchFamily="34" charset="0"/>
              </a:rPr>
              <a:t>Sinangil</a:t>
            </a:r>
            <a:r>
              <a:rPr lang="it-IT" sz="1600" dirty="0">
                <a:latin typeface="Gill Sans MT" pitchFamily="34" charset="0"/>
              </a:rPr>
              <a:t>, </a:t>
            </a:r>
            <a:r>
              <a:rPr lang="it-IT" sz="1600" dirty="0" err="1">
                <a:latin typeface="Gill Sans MT" pitchFamily="34" charset="0"/>
              </a:rPr>
              <a:t>Avallone</a:t>
            </a:r>
            <a:r>
              <a:rPr lang="it-IT" sz="1600" dirty="0">
                <a:latin typeface="Gill Sans MT" pitchFamily="34" charset="0"/>
              </a:rPr>
              <a:t>, 2001) </a:t>
            </a:r>
          </a:p>
        </p:txBody>
      </p:sp>
      <p:sp>
        <p:nvSpPr>
          <p:cNvPr id="6" name="Text Box 20"/>
          <p:cNvSpPr txBox="1">
            <a:spLocks noChangeArrowheads="1"/>
          </p:cNvSpPr>
          <p:nvPr/>
        </p:nvSpPr>
        <p:spPr bwMode="auto">
          <a:xfrm>
            <a:off x="611188" y="4652963"/>
            <a:ext cx="7704137" cy="1320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ct val="50000"/>
              </a:spcBef>
              <a:spcAft>
                <a:spcPts val="0"/>
              </a:spcAft>
              <a:defRPr/>
            </a:pPr>
            <a:r>
              <a:rPr lang="it-IT" sz="2000" b="1" i="1" dirty="0">
                <a:latin typeface="+mn-lt"/>
                <a:cs typeface="+mn-cs"/>
              </a:rPr>
              <a:t>OBIETTIVI:  </a:t>
            </a:r>
          </a:p>
          <a:p>
            <a:pPr marL="457200" indent="-457200" fontAlgn="auto">
              <a:spcBef>
                <a:spcPct val="5000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it-IT" sz="2000" b="1" i="1" dirty="0">
                <a:latin typeface="+mn-lt"/>
                <a:cs typeface="+mn-cs"/>
              </a:rPr>
              <a:t>MIGLIORARE L’EFFICIENZA ORGANIZZATIVA</a:t>
            </a:r>
          </a:p>
          <a:p>
            <a:pPr marL="457200" indent="-457200" fontAlgn="auto">
              <a:spcBef>
                <a:spcPct val="50000"/>
              </a:spcBef>
              <a:spcAft>
                <a:spcPts val="0"/>
              </a:spcAft>
              <a:buFontTx/>
              <a:buAutoNum type="arabicParenR"/>
              <a:defRPr/>
            </a:pPr>
            <a:r>
              <a:rPr lang="it-IT" sz="2000" b="1" i="1" dirty="0">
                <a:latin typeface="+mn-lt"/>
                <a:cs typeface="+mn-cs"/>
              </a:rPr>
              <a:t>MIGLIORARE LA QUALITA’ DELLA VITA LAVORATIVA DELLE PERSONE</a:t>
            </a:r>
          </a:p>
        </p:txBody>
      </p:sp>
    </p:spTree>
    <p:extLst>
      <p:ext uri="{BB962C8B-B14F-4D97-AF65-F5344CB8AC3E}">
        <p14:creationId xmlns:p14="http://schemas.microsoft.com/office/powerpoint/2010/main" val="11377318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414338"/>
            <a:ext cx="8229600" cy="1143000"/>
          </a:xfrm>
          <a:solidFill>
            <a:srgbClr val="FFD03B"/>
          </a:solidFill>
        </p:spPr>
        <p:txBody>
          <a:bodyPr/>
          <a:lstStyle/>
          <a:p>
            <a:pPr eaLnBrk="1" hangingPunct="1"/>
            <a:r>
              <a:rPr lang="fr-FR" sz="3200"/>
              <a:t>MODELLI DEL CAMBIAMENTO NELLE ORGANIZZAZIONI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17525" y="1916113"/>
            <a:ext cx="8110538" cy="4037012"/>
          </a:xfrm>
        </p:spPr>
        <p:txBody>
          <a:bodyPr/>
          <a:lstStyle/>
          <a:p>
            <a:pPr eaLnBrk="1" hangingPunct="1"/>
            <a:r>
              <a:rPr lang="fr-FR"/>
              <a:t>Modello della presa di decisione razionale; approccio </a:t>
            </a:r>
            <a:r>
              <a:rPr lang="fr-FR" i="1"/>
              <a:t>top-down</a:t>
            </a:r>
            <a:r>
              <a:rPr lang="fr-FR"/>
              <a:t>; direttività;</a:t>
            </a:r>
          </a:p>
          <a:p>
            <a:pPr eaLnBrk="1" hangingPunct="1"/>
            <a:endParaRPr lang="fr-FR" sz="1800"/>
          </a:p>
          <a:p>
            <a:pPr eaLnBrk="1" hangingPunct="1"/>
            <a:r>
              <a:rPr lang="fr-FR">
                <a:solidFill>
                  <a:schemeClr val="accent2"/>
                </a:solidFill>
              </a:rPr>
              <a:t>Cambiamento come azione sociale pianificata (Lewin)</a:t>
            </a:r>
          </a:p>
          <a:p>
            <a:pPr eaLnBrk="1" hangingPunct="1"/>
            <a:endParaRPr lang="fr-FR" sz="1800"/>
          </a:p>
          <a:p>
            <a:pPr eaLnBrk="1" hangingPunct="1"/>
            <a:r>
              <a:rPr lang="fr-FR"/>
              <a:t>Cambiamento come condizione tipica e continua delle organizzazioni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olo 1"/>
          <p:cNvSpPr>
            <a:spLocks noGrp="1"/>
          </p:cNvSpPr>
          <p:nvPr>
            <p:ph type="title" idx="4294967295"/>
          </p:nvPr>
        </p:nvSpPr>
        <p:spPr>
          <a:solidFill>
            <a:srgbClr val="FFD03B"/>
          </a:solidFill>
        </p:spPr>
        <p:txBody>
          <a:bodyPr/>
          <a:lstStyle/>
          <a:p>
            <a:pPr eaLnBrk="1" hangingPunct="1"/>
            <a:r>
              <a:rPr lang="it-IT"/>
              <a:t>Il modello a 3 fasi di Lewin:</a:t>
            </a:r>
          </a:p>
        </p:txBody>
      </p:sp>
      <p:sp>
        <p:nvSpPr>
          <p:cNvPr id="23554" name="Segnaposto contenuto 2"/>
          <p:cNvSpPr>
            <a:spLocks noGrp="1"/>
          </p:cNvSpPr>
          <p:nvPr>
            <p:ph idx="4294967295"/>
          </p:nvPr>
        </p:nvSpPr>
        <p:spPr>
          <a:xfrm>
            <a:off x="457200" y="1927225"/>
            <a:ext cx="8229600" cy="4525963"/>
          </a:xfrm>
        </p:spPr>
        <p:txBody>
          <a:bodyPr/>
          <a:lstStyle/>
          <a:p>
            <a:pPr marL="514350" indent="-514350" algn="ctr" eaLnBrk="1" hangingPunct="1">
              <a:buFont typeface="Calibri" pitchFamily="34" charset="0"/>
              <a:buAutoNum type="arabicPeriod"/>
            </a:pPr>
            <a:r>
              <a:rPr lang="it-IT" sz="3600" u="sng"/>
              <a:t>Scongelamento</a:t>
            </a:r>
          </a:p>
          <a:p>
            <a:pPr marL="514350" indent="-514350" algn="ctr" eaLnBrk="1" hangingPunct="1">
              <a:buFont typeface="Calibri" pitchFamily="34" charset="0"/>
              <a:buAutoNum type="arabicPeriod"/>
            </a:pPr>
            <a:endParaRPr lang="it-IT"/>
          </a:p>
          <a:p>
            <a:pPr marL="514350" indent="-514350" algn="ctr" eaLnBrk="1" hangingPunct="1">
              <a:buFont typeface="Calibri" pitchFamily="34" charset="0"/>
              <a:buAutoNum type="arabicPeriod"/>
            </a:pPr>
            <a:r>
              <a:rPr lang="it-IT" sz="3600" u="sng"/>
              <a:t>Cambiamento</a:t>
            </a:r>
          </a:p>
          <a:p>
            <a:pPr marL="514350" indent="-514350" algn="ctr" eaLnBrk="1" hangingPunct="1">
              <a:buFont typeface="Calibri" pitchFamily="34" charset="0"/>
              <a:buAutoNum type="arabicPeriod"/>
            </a:pPr>
            <a:endParaRPr lang="it-IT"/>
          </a:p>
          <a:p>
            <a:pPr marL="514350" indent="-514350" algn="ctr" eaLnBrk="1" hangingPunct="1">
              <a:buFont typeface="Calibri" pitchFamily="34" charset="0"/>
              <a:buAutoNum type="arabicPeriod"/>
            </a:pPr>
            <a:r>
              <a:rPr lang="it-IT" sz="3600" u="sng"/>
              <a:t>Ricongelamento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endParaRPr lang="it-IT"/>
          </a:p>
          <a:p>
            <a:pPr marL="514350" indent="-514350" eaLnBrk="1" hangingPunct="1">
              <a:buFont typeface="Calibri" pitchFamily="34" charset="0"/>
              <a:buAutoNum type="arabicPeriod"/>
            </a:pPr>
            <a:endParaRPr lang="it-IT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 idx="4294967295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z="40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Le fasi del cambiamento secondo </a:t>
            </a:r>
            <a:r>
              <a:rPr lang="it-IT" sz="4000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Lewin</a:t>
            </a:r>
            <a:endParaRPr lang="it-IT" sz="40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1343025" y="2371725"/>
            <a:ext cx="7351713" cy="4081463"/>
          </a:xfrm>
          <a:prstGeom prst="rect">
            <a:avLst/>
          </a:prstGeom>
          <a:solidFill>
            <a:srgbClr val="EAEAEA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>
              <a:latin typeface="Gill Sans MT" pitchFamily="34" charset="0"/>
            </a:endParaRPr>
          </a:p>
        </p:txBody>
      </p:sp>
      <p:sp>
        <p:nvSpPr>
          <p:cNvPr id="24579" name="Rectangle 14"/>
          <p:cNvSpPr>
            <a:spLocks noChangeArrowheads="1"/>
          </p:cNvSpPr>
          <p:nvPr/>
        </p:nvSpPr>
        <p:spPr bwMode="auto">
          <a:xfrm>
            <a:off x="1258888" y="4598988"/>
            <a:ext cx="1905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r>
              <a:rPr lang="it-IT" b="1"/>
              <a:t>Scongelamento</a:t>
            </a:r>
          </a:p>
        </p:txBody>
      </p:sp>
      <p:grpSp>
        <p:nvGrpSpPr>
          <p:cNvPr id="3" name="Gruppo 34"/>
          <p:cNvGrpSpPr>
            <a:grpSpLocks/>
          </p:cNvGrpSpPr>
          <p:nvPr/>
        </p:nvGrpSpPr>
        <p:grpSpPr bwMode="auto">
          <a:xfrm>
            <a:off x="3819525" y="2651125"/>
            <a:ext cx="2357438" cy="2339975"/>
            <a:chOff x="3819525" y="2651125"/>
            <a:chExt cx="2357438" cy="2339975"/>
          </a:xfrm>
        </p:grpSpPr>
        <p:sp>
          <p:nvSpPr>
            <p:cNvPr id="24606" name="Freeform 3"/>
            <p:cNvSpPr>
              <a:spLocks/>
            </p:cNvSpPr>
            <p:nvPr/>
          </p:nvSpPr>
          <p:spPr bwMode="auto">
            <a:xfrm>
              <a:off x="5399088" y="2713038"/>
              <a:ext cx="777875" cy="1236662"/>
            </a:xfrm>
            <a:custGeom>
              <a:avLst/>
              <a:gdLst>
                <a:gd name="T0" fmla="*/ 2147483647 w 549"/>
                <a:gd name="T1" fmla="*/ 0 h 843"/>
                <a:gd name="T2" fmla="*/ 2147483647 w 549"/>
                <a:gd name="T3" fmla="*/ 2147483647 h 843"/>
                <a:gd name="T4" fmla="*/ 2147483647 w 549"/>
                <a:gd name="T5" fmla="*/ 2147483647 h 843"/>
                <a:gd name="T6" fmla="*/ 2147483647 w 549"/>
                <a:gd name="T7" fmla="*/ 2147483647 h 843"/>
                <a:gd name="T8" fmla="*/ 2147483647 w 549"/>
                <a:gd name="T9" fmla="*/ 2147483647 h 843"/>
                <a:gd name="T10" fmla="*/ 2147483647 w 549"/>
                <a:gd name="T11" fmla="*/ 2147483647 h 843"/>
                <a:gd name="T12" fmla="*/ 2147483647 w 549"/>
                <a:gd name="T13" fmla="*/ 2147483647 h 843"/>
                <a:gd name="T14" fmla="*/ 2147483647 w 549"/>
                <a:gd name="T15" fmla="*/ 2147483647 h 843"/>
                <a:gd name="T16" fmla="*/ 2147483647 w 549"/>
                <a:gd name="T17" fmla="*/ 2147483647 h 843"/>
                <a:gd name="T18" fmla="*/ 2147483647 w 549"/>
                <a:gd name="T19" fmla="*/ 2147483647 h 843"/>
                <a:gd name="T20" fmla="*/ 2147483647 w 549"/>
                <a:gd name="T21" fmla="*/ 2147483647 h 843"/>
                <a:gd name="T22" fmla="*/ 2147483647 w 549"/>
                <a:gd name="T23" fmla="*/ 2147483647 h 843"/>
                <a:gd name="T24" fmla="*/ 2147483647 w 549"/>
                <a:gd name="T25" fmla="*/ 2147483647 h 843"/>
                <a:gd name="T26" fmla="*/ 2147483647 w 549"/>
                <a:gd name="T27" fmla="*/ 2147483647 h 843"/>
                <a:gd name="T28" fmla="*/ 2147483647 w 549"/>
                <a:gd name="T29" fmla="*/ 2147483647 h 843"/>
                <a:gd name="T30" fmla="*/ 2147483647 w 549"/>
                <a:gd name="T31" fmla="*/ 2147483647 h 843"/>
                <a:gd name="T32" fmla="*/ 2147483647 w 549"/>
                <a:gd name="T33" fmla="*/ 2147483647 h 843"/>
                <a:gd name="T34" fmla="*/ 2147483647 w 549"/>
                <a:gd name="T35" fmla="*/ 2147483647 h 843"/>
                <a:gd name="T36" fmla="*/ 2147483647 w 549"/>
                <a:gd name="T37" fmla="*/ 2147483647 h 843"/>
                <a:gd name="T38" fmla="*/ 2147483647 w 549"/>
                <a:gd name="T39" fmla="*/ 2147483647 h 843"/>
                <a:gd name="T40" fmla="*/ 2147483647 w 549"/>
                <a:gd name="T41" fmla="*/ 2147483647 h 843"/>
                <a:gd name="T42" fmla="*/ 2147483647 w 549"/>
                <a:gd name="T43" fmla="*/ 2147483647 h 843"/>
                <a:gd name="T44" fmla="*/ 2147483647 w 549"/>
                <a:gd name="T45" fmla="*/ 2147483647 h 843"/>
                <a:gd name="T46" fmla="*/ 2147483647 w 549"/>
                <a:gd name="T47" fmla="*/ 2147483647 h 843"/>
                <a:gd name="T48" fmla="*/ 2147483647 w 549"/>
                <a:gd name="T49" fmla="*/ 2147483647 h 843"/>
                <a:gd name="T50" fmla="*/ 2147483647 w 549"/>
                <a:gd name="T51" fmla="*/ 2147483647 h 843"/>
                <a:gd name="T52" fmla="*/ 2147483647 w 549"/>
                <a:gd name="T53" fmla="*/ 2147483647 h 843"/>
                <a:gd name="T54" fmla="*/ 2147483647 w 549"/>
                <a:gd name="T55" fmla="*/ 2147483647 h 843"/>
                <a:gd name="T56" fmla="*/ 2147483647 w 549"/>
                <a:gd name="T57" fmla="*/ 2147483647 h 843"/>
                <a:gd name="T58" fmla="*/ 2147483647 w 549"/>
                <a:gd name="T59" fmla="*/ 2147483647 h 843"/>
                <a:gd name="T60" fmla="*/ 2147483647 w 549"/>
                <a:gd name="T61" fmla="*/ 2147483647 h 843"/>
                <a:gd name="T62" fmla="*/ 2147483647 w 549"/>
                <a:gd name="T63" fmla="*/ 2147483647 h 843"/>
                <a:gd name="T64" fmla="*/ 2147483647 w 549"/>
                <a:gd name="T65" fmla="*/ 2147483647 h 843"/>
                <a:gd name="T66" fmla="*/ 2147483647 w 549"/>
                <a:gd name="T67" fmla="*/ 2147483647 h 843"/>
                <a:gd name="T68" fmla="*/ 2147483647 w 549"/>
                <a:gd name="T69" fmla="*/ 2147483647 h 843"/>
                <a:gd name="T70" fmla="*/ 2147483647 w 549"/>
                <a:gd name="T71" fmla="*/ 2147483647 h 843"/>
                <a:gd name="T72" fmla="*/ 2147483647 w 549"/>
                <a:gd name="T73" fmla="*/ 2147483647 h 843"/>
                <a:gd name="T74" fmla="*/ 2147483647 w 549"/>
                <a:gd name="T75" fmla="*/ 2147483647 h 843"/>
                <a:gd name="T76" fmla="*/ 2147483647 w 549"/>
                <a:gd name="T77" fmla="*/ 2147483647 h 843"/>
                <a:gd name="T78" fmla="*/ 2147483647 w 549"/>
                <a:gd name="T79" fmla="*/ 2147483647 h 843"/>
                <a:gd name="T80" fmla="*/ 2147483647 w 549"/>
                <a:gd name="T81" fmla="*/ 2147483647 h 843"/>
                <a:gd name="T82" fmla="*/ 2147483647 w 549"/>
                <a:gd name="T83" fmla="*/ 2147483647 h 843"/>
                <a:gd name="T84" fmla="*/ 2147483647 w 549"/>
                <a:gd name="T85" fmla="*/ 2147483647 h 843"/>
                <a:gd name="T86" fmla="*/ 2147483647 w 549"/>
                <a:gd name="T87" fmla="*/ 2147483647 h 843"/>
                <a:gd name="T88" fmla="*/ 2147483647 w 549"/>
                <a:gd name="T89" fmla="*/ 2147483647 h 843"/>
                <a:gd name="T90" fmla="*/ 2147483647 w 549"/>
                <a:gd name="T91" fmla="*/ 2147483647 h 843"/>
                <a:gd name="T92" fmla="*/ 2147483647 w 549"/>
                <a:gd name="T93" fmla="*/ 2147483647 h 843"/>
                <a:gd name="T94" fmla="*/ 0 w 549"/>
                <a:gd name="T95" fmla="*/ 2147483647 h 843"/>
                <a:gd name="T96" fmla="*/ 2147483647 w 549"/>
                <a:gd name="T97" fmla="*/ 2147483647 h 843"/>
                <a:gd name="T98" fmla="*/ 2147483647 w 549"/>
                <a:gd name="T99" fmla="*/ 2147483647 h 843"/>
                <a:gd name="T100" fmla="*/ 2147483647 w 549"/>
                <a:gd name="T101" fmla="*/ 2147483647 h 843"/>
                <a:gd name="T102" fmla="*/ 2147483647 w 549"/>
                <a:gd name="T103" fmla="*/ 2147483647 h 843"/>
                <a:gd name="T104" fmla="*/ 2147483647 w 549"/>
                <a:gd name="T105" fmla="*/ 2147483647 h 843"/>
                <a:gd name="T106" fmla="*/ 2147483647 w 549"/>
                <a:gd name="T107" fmla="*/ 2147483647 h 843"/>
                <a:gd name="T108" fmla="*/ 2147483647 w 549"/>
                <a:gd name="T109" fmla="*/ 2147483647 h 843"/>
                <a:gd name="T110" fmla="*/ 2147483647 w 549"/>
                <a:gd name="T111" fmla="*/ 2147483647 h 843"/>
                <a:gd name="T112" fmla="*/ 2147483647 w 549"/>
                <a:gd name="T113" fmla="*/ 2147483647 h 843"/>
                <a:gd name="T114" fmla="*/ 2147483647 w 549"/>
                <a:gd name="T115" fmla="*/ 2147483647 h 843"/>
                <a:gd name="T116" fmla="*/ 2147483647 w 549"/>
                <a:gd name="T117" fmla="*/ 2147483647 h 843"/>
                <a:gd name="T118" fmla="*/ 2147483647 w 549"/>
                <a:gd name="T119" fmla="*/ 2147483647 h 843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549"/>
                <a:gd name="T181" fmla="*/ 0 h 843"/>
                <a:gd name="T182" fmla="*/ 549 w 549"/>
                <a:gd name="T183" fmla="*/ 843 h 843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549" h="843">
                  <a:moveTo>
                    <a:pt x="38" y="99"/>
                  </a:moveTo>
                  <a:lnTo>
                    <a:pt x="114" y="0"/>
                  </a:lnTo>
                  <a:lnTo>
                    <a:pt x="548" y="426"/>
                  </a:lnTo>
                  <a:lnTo>
                    <a:pt x="255" y="806"/>
                  </a:lnTo>
                  <a:lnTo>
                    <a:pt x="217" y="769"/>
                  </a:lnTo>
                  <a:lnTo>
                    <a:pt x="213" y="771"/>
                  </a:lnTo>
                  <a:lnTo>
                    <a:pt x="209" y="774"/>
                  </a:lnTo>
                  <a:lnTo>
                    <a:pt x="206" y="778"/>
                  </a:lnTo>
                  <a:lnTo>
                    <a:pt x="202" y="783"/>
                  </a:lnTo>
                  <a:lnTo>
                    <a:pt x="199" y="791"/>
                  </a:lnTo>
                  <a:lnTo>
                    <a:pt x="195" y="800"/>
                  </a:lnTo>
                  <a:lnTo>
                    <a:pt x="192" y="806"/>
                  </a:lnTo>
                  <a:lnTo>
                    <a:pt x="189" y="814"/>
                  </a:lnTo>
                  <a:lnTo>
                    <a:pt x="185" y="821"/>
                  </a:lnTo>
                  <a:lnTo>
                    <a:pt x="180" y="827"/>
                  </a:lnTo>
                  <a:lnTo>
                    <a:pt x="175" y="831"/>
                  </a:lnTo>
                  <a:lnTo>
                    <a:pt x="170" y="836"/>
                  </a:lnTo>
                  <a:lnTo>
                    <a:pt x="163" y="840"/>
                  </a:lnTo>
                  <a:lnTo>
                    <a:pt x="157" y="841"/>
                  </a:lnTo>
                  <a:lnTo>
                    <a:pt x="149" y="842"/>
                  </a:lnTo>
                  <a:lnTo>
                    <a:pt x="142" y="842"/>
                  </a:lnTo>
                  <a:lnTo>
                    <a:pt x="135" y="842"/>
                  </a:lnTo>
                  <a:lnTo>
                    <a:pt x="129" y="840"/>
                  </a:lnTo>
                  <a:lnTo>
                    <a:pt x="122" y="837"/>
                  </a:lnTo>
                  <a:lnTo>
                    <a:pt x="114" y="834"/>
                  </a:lnTo>
                  <a:lnTo>
                    <a:pt x="107" y="828"/>
                  </a:lnTo>
                  <a:lnTo>
                    <a:pt x="102" y="824"/>
                  </a:lnTo>
                  <a:lnTo>
                    <a:pt x="96" y="818"/>
                  </a:lnTo>
                  <a:lnTo>
                    <a:pt x="91" y="813"/>
                  </a:lnTo>
                  <a:lnTo>
                    <a:pt x="88" y="808"/>
                  </a:lnTo>
                  <a:lnTo>
                    <a:pt x="84" y="801"/>
                  </a:lnTo>
                  <a:lnTo>
                    <a:pt x="80" y="795"/>
                  </a:lnTo>
                  <a:lnTo>
                    <a:pt x="79" y="788"/>
                  </a:lnTo>
                  <a:lnTo>
                    <a:pt x="77" y="781"/>
                  </a:lnTo>
                  <a:lnTo>
                    <a:pt x="77" y="773"/>
                  </a:lnTo>
                  <a:lnTo>
                    <a:pt x="76" y="765"/>
                  </a:lnTo>
                  <a:lnTo>
                    <a:pt x="76" y="757"/>
                  </a:lnTo>
                  <a:lnTo>
                    <a:pt x="78" y="750"/>
                  </a:lnTo>
                  <a:lnTo>
                    <a:pt x="81" y="741"/>
                  </a:lnTo>
                  <a:lnTo>
                    <a:pt x="85" y="733"/>
                  </a:lnTo>
                  <a:lnTo>
                    <a:pt x="90" y="726"/>
                  </a:lnTo>
                  <a:lnTo>
                    <a:pt x="97" y="720"/>
                  </a:lnTo>
                  <a:lnTo>
                    <a:pt x="103" y="715"/>
                  </a:lnTo>
                  <a:lnTo>
                    <a:pt x="110" y="709"/>
                  </a:lnTo>
                  <a:lnTo>
                    <a:pt x="118" y="704"/>
                  </a:lnTo>
                  <a:lnTo>
                    <a:pt x="123" y="699"/>
                  </a:lnTo>
                  <a:lnTo>
                    <a:pt x="126" y="695"/>
                  </a:lnTo>
                  <a:lnTo>
                    <a:pt x="128" y="692"/>
                  </a:lnTo>
                  <a:lnTo>
                    <a:pt x="129" y="687"/>
                  </a:lnTo>
                  <a:lnTo>
                    <a:pt x="57" y="616"/>
                  </a:lnTo>
                  <a:lnTo>
                    <a:pt x="69" y="603"/>
                  </a:lnTo>
                  <a:lnTo>
                    <a:pt x="75" y="594"/>
                  </a:lnTo>
                  <a:lnTo>
                    <a:pt x="80" y="586"/>
                  </a:lnTo>
                  <a:lnTo>
                    <a:pt x="85" y="578"/>
                  </a:lnTo>
                  <a:lnTo>
                    <a:pt x="88" y="572"/>
                  </a:lnTo>
                  <a:lnTo>
                    <a:pt x="89" y="566"/>
                  </a:lnTo>
                  <a:lnTo>
                    <a:pt x="90" y="560"/>
                  </a:lnTo>
                  <a:lnTo>
                    <a:pt x="88" y="553"/>
                  </a:lnTo>
                  <a:lnTo>
                    <a:pt x="87" y="546"/>
                  </a:lnTo>
                  <a:lnTo>
                    <a:pt x="84" y="541"/>
                  </a:lnTo>
                  <a:lnTo>
                    <a:pt x="81" y="536"/>
                  </a:lnTo>
                  <a:lnTo>
                    <a:pt x="75" y="530"/>
                  </a:lnTo>
                  <a:lnTo>
                    <a:pt x="67" y="522"/>
                  </a:lnTo>
                  <a:lnTo>
                    <a:pt x="59" y="516"/>
                  </a:lnTo>
                  <a:lnTo>
                    <a:pt x="51" y="509"/>
                  </a:lnTo>
                  <a:lnTo>
                    <a:pt x="45" y="503"/>
                  </a:lnTo>
                  <a:lnTo>
                    <a:pt x="36" y="496"/>
                  </a:lnTo>
                  <a:lnTo>
                    <a:pt x="30" y="489"/>
                  </a:lnTo>
                  <a:lnTo>
                    <a:pt x="25" y="483"/>
                  </a:lnTo>
                  <a:lnTo>
                    <a:pt x="17" y="473"/>
                  </a:lnTo>
                  <a:lnTo>
                    <a:pt x="14" y="464"/>
                  </a:lnTo>
                  <a:lnTo>
                    <a:pt x="12" y="455"/>
                  </a:lnTo>
                  <a:lnTo>
                    <a:pt x="12" y="447"/>
                  </a:lnTo>
                  <a:lnTo>
                    <a:pt x="13" y="439"/>
                  </a:lnTo>
                  <a:lnTo>
                    <a:pt x="16" y="430"/>
                  </a:lnTo>
                  <a:lnTo>
                    <a:pt x="21" y="423"/>
                  </a:lnTo>
                  <a:lnTo>
                    <a:pt x="28" y="415"/>
                  </a:lnTo>
                  <a:lnTo>
                    <a:pt x="33" y="408"/>
                  </a:lnTo>
                  <a:lnTo>
                    <a:pt x="38" y="402"/>
                  </a:lnTo>
                  <a:lnTo>
                    <a:pt x="42" y="393"/>
                  </a:lnTo>
                  <a:lnTo>
                    <a:pt x="44" y="387"/>
                  </a:lnTo>
                  <a:lnTo>
                    <a:pt x="45" y="381"/>
                  </a:lnTo>
                  <a:lnTo>
                    <a:pt x="45" y="376"/>
                  </a:lnTo>
                  <a:lnTo>
                    <a:pt x="45" y="371"/>
                  </a:lnTo>
                  <a:lnTo>
                    <a:pt x="42" y="364"/>
                  </a:lnTo>
                  <a:lnTo>
                    <a:pt x="39" y="355"/>
                  </a:lnTo>
                  <a:lnTo>
                    <a:pt x="34" y="346"/>
                  </a:lnTo>
                  <a:lnTo>
                    <a:pt x="28" y="337"/>
                  </a:lnTo>
                  <a:lnTo>
                    <a:pt x="21" y="328"/>
                  </a:lnTo>
                  <a:lnTo>
                    <a:pt x="14" y="319"/>
                  </a:lnTo>
                  <a:lnTo>
                    <a:pt x="10" y="311"/>
                  </a:lnTo>
                  <a:lnTo>
                    <a:pt x="6" y="303"/>
                  </a:lnTo>
                  <a:lnTo>
                    <a:pt x="2" y="295"/>
                  </a:lnTo>
                  <a:lnTo>
                    <a:pt x="1" y="287"/>
                  </a:lnTo>
                  <a:lnTo>
                    <a:pt x="0" y="277"/>
                  </a:lnTo>
                  <a:lnTo>
                    <a:pt x="0" y="270"/>
                  </a:lnTo>
                  <a:lnTo>
                    <a:pt x="1" y="262"/>
                  </a:lnTo>
                  <a:lnTo>
                    <a:pt x="3" y="254"/>
                  </a:lnTo>
                  <a:lnTo>
                    <a:pt x="7" y="246"/>
                  </a:lnTo>
                  <a:lnTo>
                    <a:pt x="12" y="241"/>
                  </a:lnTo>
                  <a:lnTo>
                    <a:pt x="17" y="237"/>
                  </a:lnTo>
                  <a:lnTo>
                    <a:pt x="25" y="231"/>
                  </a:lnTo>
                  <a:lnTo>
                    <a:pt x="33" y="224"/>
                  </a:lnTo>
                  <a:lnTo>
                    <a:pt x="40" y="218"/>
                  </a:lnTo>
                  <a:lnTo>
                    <a:pt x="47" y="212"/>
                  </a:lnTo>
                  <a:lnTo>
                    <a:pt x="53" y="205"/>
                  </a:lnTo>
                  <a:lnTo>
                    <a:pt x="58" y="197"/>
                  </a:lnTo>
                  <a:lnTo>
                    <a:pt x="62" y="189"/>
                  </a:lnTo>
                  <a:lnTo>
                    <a:pt x="65" y="180"/>
                  </a:lnTo>
                  <a:lnTo>
                    <a:pt x="67" y="170"/>
                  </a:lnTo>
                  <a:lnTo>
                    <a:pt x="67" y="162"/>
                  </a:lnTo>
                  <a:lnTo>
                    <a:pt x="68" y="157"/>
                  </a:lnTo>
                  <a:lnTo>
                    <a:pt x="67" y="150"/>
                  </a:lnTo>
                  <a:lnTo>
                    <a:pt x="67" y="143"/>
                  </a:lnTo>
                  <a:lnTo>
                    <a:pt x="65" y="137"/>
                  </a:lnTo>
                  <a:lnTo>
                    <a:pt x="63" y="130"/>
                  </a:lnTo>
                  <a:lnTo>
                    <a:pt x="59" y="124"/>
                  </a:lnTo>
                  <a:lnTo>
                    <a:pt x="55" y="117"/>
                  </a:lnTo>
                  <a:lnTo>
                    <a:pt x="49" y="110"/>
                  </a:lnTo>
                  <a:lnTo>
                    <a:pt x="43" y="105"/>
                  </a:lnTo>
                  <a:lnTo>
                    <a:pt x="38" y="99"/>
                  </a:lnTo>
                </a:path>
              </a:pathLst>
            </a:custGeom>
            <a:solidFill>
              <a:srgbClr val="FF00FF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607" name="Freeform 4"/>
            <p:cNvSpPr>
              <a:spLocks/>
            </p:cNvSpPr>
            <p:nvPr/>
          </p:nvSpPr>
          <p:spPr bwMode="auto">
            <a:xfrm>
              <a:off x="3819525" y="3622675"/>
              <a:ext cx="830263" cy="857250"/>
            </a:xfrm>
            <a:custGeom>
              <a:avLst/>
              <a:gdLst>
                <a:gd name="T0" fmla="*/ 2147483647 w 585"/>
                <a:gd name="T1" fmla="*/ 2147483647 h 584"/>
                <a:gd name="T2" fmla="*/ 2147483647 w 585"/>
                <a:gd name="T3" fmla="*/ 0 h 584"/>
                <a:gd name="T4" fmla="*/ 2147483647 w 585"/>
                <a:gd name="T5" fmla="*/ 2147483647 h 584"/>
                <a:gd name="T6" fmla="*/ 2147483647 w 585"/>
                <a:gd name="T7" fmla="*/ 2147483647 h 584"/>
                <a:gd name="T8" fmla="*/ 2147483647 w 585"/>
                <a:gd name="T9" fmla="*/ 2147483647 h 584"/>
                <a:gd name="T10" fmla="*/ 2147483647 w 585"/>
                <a:gd name="T11" fmla="*/ 2147483647 h 584"/>
                <a:gd name="T12" fmla="*/ 2147483647 w 585"/>
                <a:gd name="T13" fmla="*/ 2147483647 h 584"/>
                <a:gd name="T14" fmla="*/ 2147483647 w 585"/>
                <a:gd name="T15" fmla="*/ 2147483647 h 584"/>
                <a:gd name="T16" fmla="*/ 2147483647 w 585"/>
                <a:gd name="T17" fmla="*/ 2147483647 h 584"/>
                <a:gd name="T18" fmla="*/ 2147483647 w 585"/>
                <a:gd name="T19" fmla="*/ 2147483647 h 584"/>
                <a:gd name="T20" fmla="*/ 2147483647 w 585"/>
                <a:gd name="T21" fmla="*/ 2147483647 h 584"/>
                <a:gd name="T22" fmla="*/ 2147483647 w 585"/>
                <a:gd name="T23" fmla="*/ 2147483647 h 584"/>
                <a:gd name="T24" fmla="*/ 2147483647 w 585"/>
                <a:gd name="T25" fmla="*/ 2147483647 h 584"/>
                <a:gd name="T26" fmla="*/ 2147483647 w 585"/>
                <a:gd name="T27" fmla="*/ 2147483647 h 584"/>
                <a:gd name="T28" fmla="*/ 2147483647 w 585"/>
                <a:gd name="T29" fmla="*/ 2147483647 h 584"/>
                <a:gd name="T30" fmla="*/ 2147483647 w 585"/>
                <a:gd name="T31" fmla="*/ 2147483647 h 584"/>
                <a:gd name="T32" fmla="*/ 2147483647 w 585"/>
                <a:gd name="T33" fmla="*/ 2147483647 h 584"/>
                <a:gd name="T34" fmla="*/ 2147483647 w 585"/>
                <a:gd name="T35" fmla="*/ 2147483647 h 584"/>
                <a:gd name="T36" fmla="*/ 2147483647 w 585"/>
                <a:gd name="T37" fmla="*/ 2147483647 h 584"/>
                <a:gd name="T38" fmla="*/ 2147483647 w 585"/>
                <a:gd name="T39" fmla="*/ 2147483647 h 584"/>
                <a:gd name="T40" fmla="*/ 2147483647 w 585"/>
                <a:gd name="T41" fmla="*/ 2147483647 h 584"/>
                <a:gd name="T42" fmla="*/ 2147483647 w 585"/>
                <a:gd name="T43" fmla="*/ 2147483647 h 584"/>
                <a:gd name="T44" fmla="*/ 2147483647 w 585"/>
                <a:gd name="T45" fmla="*/ 2147483647 h 584"/>
                <a:gd name="T46" fmla="*/ 2147483647 w 585"/>
                <a:gd name="T47" fmla="*/ 2147483647 h 584"/>
                <a:gd name="T48" fmla="*/ 2147483647 w 585"/>
                <a:gd name="T49" fmla="*/ 2147483647 h 584"/>
                <a:gd name="T50" fmla="*/ 2147483647 w 585"/>
                <a:gd name="T51" fmla="*/ 2147483647 h 584"/>
                <a:gd name="T52" fmla="*/ 2147483647 w 585"/>
                <a:gd name="T53" fmla="*/ 2147483647 h 584"/>
                <a:gd name="T54" fmla="*/ 2147483647 w 585"/>
                <a:gd name="T55" fmla="*/ 2147483647 h 584"/>
                <a:gd name="T56" fmla="*/ 2147483647 w 585"/>
                <a:gd name="T57" fmla="*/ 2147483647 h 584"/>
                <a:gd name="T58" fmla="*/ 2147483647 w 585"/>
                <a:gd name="T59" fmla="*/ 2147483647 h 584"/>
                <a:gd name="T60" fmla="*/ 2147483647 w 585"/>
                <a:gd name="T61" fmla="*/ 2147483647 h 584"/>
                <a:gd name="T62" fmla="*/ 2147483647 w 585"/>
                <a:gd name="T63" fmla="*/ 2147483647 h 584"/>
                <a:gd name="T64" fmla="*/ 2147483647 w 585"/>
                <a:gd name="T65" fmla="*/ 2147483647 h 584"/>
                <a:gd name="T66" fmla="*/ 2147483647 w 585"/>
                <a:gd name="T67" fmla="*/ 2147483647 h 584"/>
                <a:gd name="T68" fmla="*/ 2147483647 w 585"/>
                <a:gd name="T69" fmla="*/ 2147483647 h 584"/>
                <a:gd name="T70" fmla="*/ 2147483647 w 585"/>
                <a:gd name="T71" fmla="*/ 2147483647 h 584"/>
                <a:gd name="T72" fmla="*/ 2147483647 w 585"/>
                <a:gd name="T73" fmla="*/ 2147483647 h 584"/>
                <a:gd name="T74" fmla="*/ 2147483647 w 585"/>
                <a:gd name="T75" fmla="*/ 2147483647 h 584"/>
                <a:gd name="T76" fmla="*/ 2147483647 w 585"/>
                <a:gd name="T77" fmla="*/ 2147483647 h 584"/>
                <a:gd name="T78" fmla="*/ 2147483647 w 585"/>
                <a:gd name="T79" fmla="*/ 2147483647 h 584"/>
                <a:gd name="T80" fmla="*/ 2147483647 w 585"/>
                <a:gd name="T81" fmla="*/ 2147483647 h 584"/>
                <a:gd name="T82" fmla="*/ 2147483647 w 585"/>
                <a:gd name="T83" fmla="*/ 2147483647 h 584"/>
                <a:gd name="T84" fmla="*/ 2147483647 w 585"/>
                <a:gd name="T85" fmla="*/ 2147483647 h 584"/>
                <a:gd name="T86" fmla="*/ 2147483647 w 585"/>
                <a:gd name="T87" fmla="*/ 2147483647 h 584"/>
                <a:gd name="T88" fmla="*/ 2147483647 w 585"/>
                <a:gd name="T89" fmla="*/ 2147483647 h 584"/>
                <a:gd name="T90" fmla="*/ 2147483647 w 585"/>
                <a:gd name="T91" fmla="*/ 2147483647 h 584"/>
                <a:gd name="T92" fmla="*/ 2147483647 w 585"/>
                <a:gd name="T93" fmla="*/ 2147483647 h 584"/>
                <a:gd name="T94" fmla="*/ 2147483647 w 585"/>
                <a:gd name="T95" fmla="*/ 2147483647 h 584"/>
                <a:gd name="T96" fmla="*/ 2147483647 w 585"/>
                <a:gd name="T97" fmla="*/ 2147483647 h 584"/>
                <a:gd name="T98" fmla="*/ 2147483647 w 585"/>
                <a:gd name="T99" fmla="*/ 2147483647 h 584"/>
                <a:gd name="T100" fmla="*/ 2147483647 w 585"/>
                <a:gd name="T101" fmla="*/ 2147483647 h 584"/>
                <a:gd name="T102" fmla="*/ 2147483647 w 585"/>
                <a:gd name="T103" fmla="*/ 2147483647 h 584"/>
                <a:gd name="T104" fmla="*/ 2147483647 w 585"/>
                <a:gd name="T105" fmla="*/ 2147483647 h 584"/>
                <a:gd name="T106" fmla="*/ 2147483647 w 585"/>
                <a:gd name="T107" fmla="*/ 2147483647 h 584"/>
                <a:gd name="T108" fmla="*/ 2147483647 w 585"/>
                <a:gd name="T109" fmla="*/ 2147483647 h 584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585"/>
                <a:gd name="T166" fmla="*/ 0 h 584"/>
                <a:gd name="T167" fmla="*/ 585 w 585"/>
                <a:gd name="T168" fmla="*/ 584 h 584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585" h="584">
                  <a:moveTo>
                    <a:pt x="0" y="473"/>
                  </a:moveTo>
                  <a:lnTo>
                    <a:pt x="8" y="583"/>
                  </a:lnTo>
                  <a:lnTo>
                    <a:pt x="584" y="526"/>
                  </a:lnTo>
                  <a:lnTo>
                    <a:pt x="542" y="0"/>
                  </a:lnTo>
                  <a:lnTo>
                    <a:pt x="491" y="5"/>
                  </a:lnTo>
                  <a:lnTo>
                    <a:pt x="489" y="15"/>
                  </a:lnTo>
                  <a:lnTo>
                    <a:pt x="490" y="23"/>
                  </a:lnTo>
                  <a:lnTo>
                    <a:pt x="492" y="33"/>
                  </a:lnTo>
                  <a:lnTo>
                    <a:pt x="496" y="43"/>
                  </a:lnTo>
                  <a:lnTo>
                    <a:pt x="500" y="56"/>
                  </a:lnTo>
                  <a:lnTo>
                    <a:pt x="502" y="66"/>
                  </a:lnTo>
                  <a:lnTo>
                    <a:pt x="503" y="75"/>
                  </a:lnTo>
                  <a:lnTo>
                    <a:pt x="503" y="84"/>
                  </a:lnTo>
                  <a:lnTo>
                    <a:pt x="501" y="95"/>
                  </a:lnTo>
                  <a:lnTo>
                    <a:pt x="496" y="104"/>
                  </a:lnTo>
                  <a:lnTo>
                    <a:pt x="490" y="112"/>
                  </a:lnTo>
                  <a:lnTo>
                    <a:pt x="484" y="120"/>
                  </a:lnTo>
                  <a:lnTo>
                    <a:pt x="476" y="126"/>
                  </a:lnTo>
                  <a:lnTo>
                    <a:pt x="467" y="131"/>
                  </a:lnTo>
                  <a:lnTo>
                    <a:pt x="459" y="133"/>
                  </a:lnTo>
                  <a:lnTo>
                    <a:pt x="448" y="135"/>
                  </a:lnTo>
                  <a:lnTo>
                    <a:pt x="433" y="136"/>
                  </a:lnTo>
                  <a:lnTo>
                    <a:pt x="424" y="135"/>
                  </a:lnTo>
                  <a:lnTo>
                    <a:pt x="416" y="133"/>
                  </a:lnTo>
                  <a:lnTo>
                    <a:pt x="408" y="129"/>
                  </a:lnTo>
                  <a:lnTo>
                    <a:pt x="398" y="122"/>
                  </a:lnTo>
                  <a:lnTo>
                    <a:pt x="392" y="115"/>
                  </a:lnTo>
                  <a:lnTo>
                    <a:pt x="385" y="106"/>
                  </a:lnTo>
                  <a:lnTo>
                    <a:pt x="382" y="99"/>
                  </a:lnTo>
                  <a:lnTo>
                    <a:pt x="379" y="90"/>
                  </a:lnTo>
                  <a:lnTo>
                    <a:pt x="378" y="81"/>
                  </a:lnTo>
                  <a:lnTo>
                    <a:pt x="379" y="71"/>
                  </a:lnTo>
                  <a:lnTo>
                    <a:pt x="380" y="62"/>
                  </a:lnTo>
                  <a:lnTo>
                    <a:pt x="381" y="53"/>
                  </a:lnTo>
                  <a:lnTo>
                    <a:pt x="383" y="44"/>
                  </a:lnTo>
                  <a:lnTo>
                    <a:pt x="384" y="35"/>
                  </a:lnTo>
                  <a:lnTo>
                    <a:pt x="383" y="27"/>
                  </a:lnTo>
                  <a:lnTo>
                    <a:pt x="381" y="18"/>
                  </a:lnTo>
                  <a:lnTo>
                    <a:pt x="284" y="28"/>
                  </a:lnTo>
                  <a:lnTo>
                    <a:pt x="287" y="46"/>
                  </a:lnTo>
                  <a:lnTo>
                    <a:pt x="287" y="59"/>
                  </a:lnTo>
                  <a:lnTo>
                    <a:pt x="287" y="70"/>
                  </a:lnTo>
                  <a:lnTo>
                    <a:pt x="288" y="79"/>
                  </a:lnTo>
                  <a:lnTo>
                    <a:pt x="288" y="90"/>
                  </a:lnTo>
                  <a:lnTo>
                    <a:pt x="286" y="100"/>
                  </a:lnTo>
                  <a:lnTo>
                    <a:pt x="285" y="106"/>
                  </a:lnTo>
                  <a:lnTo>
                    <a:pt x="282" y="113"/>
                  </a:lnTo>
                  <a:lnTo>
                    <a:pt x="277" y="119"/>
                  </a:lnTo>
                  <a:lnTo>
                    <a:pt x="272" y="123"/>
                  </a:lnTo>
                  <a:lnTo>
                    <a:pt x="266" y="126"/>
                  </a:lnTo>
                  <a:lnTo>
                    <a:pt x="259" y="128"/>
                  </a:lnTo>
                  <a:lnTo>
                    <a:pt x="253" y="129"/>
                  </a:lnTo>
                  <a:lnTo>
                    <a:pt x="244" y="130"/>
                  </a:lnTo>
                  <a:lnTo>
                    <a:pt x="236" y="130"/>
                  </a:lnTo>
                  <a:lnTo>
                    <a:pt x="230" y="130"/>
                  </a:lnTo>
                  <a:lnTo>
                    <a:pt x="221" y="130"/>
                  </a:lnTo>
                  <a:lnTo>
                    <a:pt x="212" y="130"/>
                  </a:lnTo>
                  <a:lnTo>
                    <a:pt x="202" y="131"/>
                  </a:lnTo>
                  <a:lnTo>
                    <a:pt x="194" y="132"/>
                  </a:lnTo>
                  <a:lnTo>
                    <a:pt x="185" y="135"/>
                  </a:lnTo>
                  <a:lnTo>
                    <a:pt x="176" y="139"/>
                  </a:lnTo>
                  <a:lnTo>
                    <a:pt x="170" y="143"/>
                  </a:lnTo>
                  <a:lnTo>
                    <a:pt x="163" y="148"/>
                  </a:lnTo>
                  <a:lnTo>
                    <a:pt x="159" y="155"/>
                  </a:lnTo>
                  <a:lnTo>
                    <a:pt x="155" y="163"/>
                  </a:lnTo>
                  <a:lnTo>
                    <a:pt x="154" y="171"/>
                  </a:lnTo>
                  <a:lnTo>
                    <a:pt x="154" y="179"/>
                  </a:lnTo>
                  <a:lnTo>
                    <a:pt x="155" y="187"/>
                  </a:lnTo>
                  <a:lnTo>
                    <a:pt x="157" y="197"/>
                  </a:lnTo>
                  <a:lnTo>
                    <a:pt x="157" y="206"/>
                  </a:lnTo>
                  <a:lnTo>
                    <a:pt x="156" y="213"/>
                  </a:lnTo>
                  <a:lnTo>
                    <a:pt x="154" y="221"/>
                  </a:lnTo>
                  <a:lnTo>
                    <a:pt x="152" y="229"/>
                  </a:lnTo>
                  <a:lnTo>
                    <a:pt x="148" y="234"/>
                  </a:lnTo>
                  <a:lnTo>
                    <a:pt x="142" y="240"/>
                  </a:lnTo>
                  <a:lnTo>
                    <a:pt x="135" y="244"/>
                  </a:lnTo>
                  <a:lnTo>
                    <a:pt x="127" y="248"/>
                  </a:lnTo>
                  <a:lnTo>
                    <a:pt x="119" y="251"/>
                  </a:lnTo>
                  <a:lnTo>
                    <a:pt x="112" y="255"/>
                  </a:lnTo>
                  <a:lnTo>
                    <a:pt x="102" y="257"/>
                  </a:lnTo>
                  <a:lnTo>
                    <a:pt x="93" y="260"/>
                  </a:lnTo>
                  <a:lnTo>
                    <a:pt x="86" y="264"/>
                  </a:lnTo>
                  <a:lnTo>
                    <a:pt x="79" y="268"/>
                  </a:lnTo>
                  <a:lnTo>
                    <a:pt x="73" y="271"/>
                  </a:lnTo>
                  <a:lnTo>
                    <a:pt x="67" y="276"/>
                  </a:lnTo>
                  <a:lnTo>
                    <a:pt x="63" y="281"/>
                  </a:lnTo>
                  <a:lnTo>
                    <a:pt x="58" y="289"/>
                  </a:lnTo>
                  <a:lnTo>
                    <a:pt x="55" y="296"/>
                  </a:lnTo>
                  <a:lnTo>
                    <a:pt x="52" y="304"/>
                  </a:lnTo>
                  <a:lnTo>
                    <a:pt x="52" y="314"/>
                  </a:lnTo>
                  <a:lnTo>
                    <a:pt x="53" y="323"/>
                  </a:lnTo>
                  <a:lnTo>
                    <a:pt x="55" y="331"/>
                  </a:lnTo>
                  <a:lnTo>
                    <a:pt x="58" y="341"/>
                  </a:lnTo>
                  <a:lnTo>
                    <a:pt x="62" y="353"/>
                  </a:lnTo>
                  <a:lnTo>
                    <a:pt x="64" y="364"/>
                  </a:lnTo>
                  <a:lnTo>
                    <a:pt x="66" y="372"/>
                  </a:lnTo>
                  <a:lnTo>
                    <a:pt x="67" y="380"/>
                  </a:lnTo>
                  <a:lnTo>
                    <a:pt x="67" y="390"/>
                  </a:lnTo>
                  <a:lnTo>
                    <a:pt x="65" y="400"/>
                  </a:lnTo>
                  <a:lnTo>
                    <a:pt x="63" y="408"/>
                  </a:lnTo>
                  <a:lnTo>
                    <a:pt x="61" y="416"/>
                  </a:lnTo>
                  <a:lnTo>
                    <a:pt x="58" y="426"/>
                  </a:lnTo>
                  <a:lnTo>
                    <a:pt x="53" y="437"/>
                  </a:lnTo>
                  <a:lnTo>
                    <a:pt x="48" y="445"/>
                  </a:lnTo>
                  <a:lnTo>
                    <a:pt x="43" y="452"/>
                  </a:lnTo>
                  <a:lnTo>
                    <a:pt x="37" y="458"/>
                  </a:lnTo>
                  <a:lnTo>
                    <a:pt x="32" y="463"/>
                  </a:lnTo>
                  <a:lnTo>
                    <a:pt x="26" y="466"/>
                  </a:lnTo>
                  <a:lnTo>
                    <a:pt x="18" y="470"/>
                  </a:lnTo>
                  <a:lnTo>
                    <a:pt x="8" y="472"/>
                  </a:lnTo>
                  <a:lnTo>
                    <a:pt x="0" y="473"/>
                  </a:lnTo>
                </a:path>
              </a:pathLst>
            </a:custGeom>
            <a:solidFill>
              <a:schemeClr val="accent2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608" name="Freeform 5"/>
            <p:cNvSpPr>
              <a:spLocks/>
            </p:cNvSpPr>
            <p:nvPr/>
          </p:nvSpPr>
          <p:spPr bwMode="auto">
            <a:xfrm>
              <a:off x="3929063" y="2651125"/>
              <a:ext cx="914400" cy="947738"/>
            </a:xfrm>
            <a:custGeom>
              <a:avLst/>
              <a:gdLst>
                <a:gd name="T0" fmla="*/ 2147483647 w 645"/>
                <a:gd name="T1" fmla="*/ 2147483647 h 645"/>
                <a:gd name="T2" fmla="*/ 0 w 645"/>
                <a:gd name="T3" fmla="*/ 2147483647 h 645"/>
                <a:gd name="T4" fmla="*/ 2147483647 w 645"/>
                <a:gd name="T5" fmla="*/ 2147483647 h 645"/>
                <a:gd name="T6" fmla="*/ 2147483647 w 645"/>
                <a:gd name="T7" fmla="*/ 2147483647 h 645"/>
                <a:gd name="T8" fmla="*/ 2147483647 w 645"/>
                <a:gd name="T9" fmla="*/ 2147483647 h 645"/>
                <a:gd name="T10" fmla="*/ 2147483647 w 645"/>
                <a:gd name="T11" fmla="*/ 2147483647 h 645"/>
                <a:gd name="T12" fmla="*/ 2147483647 w 645"/>
                <a:gd name="T13" fmla="*/ 2147483647 h 645"/>
                <a:gd name="T14" fmla="*/ 2147483647 w 645"/>
                <a:gd name="T15" fmla="*/ 2147483647 h 645"/>
                <a:gd name="T16" fmla="*/ 2147483647 w 645"/>
                <a:gd name="T17" fmla="*/ 2147483647 h 645"/>
                <a:gd name="T18" fmla="*/ 2147483647 w 645"/>
                <a:gd name="T19" fmla="*/ 2147483647 h 645"/>
                <a:gd name="T20" fmla="*/ 2147483647 w 645"/>
                <a:gd name="T21" fmla="*/ 2147483647 h 645"/>
                <a:gd name="T22" fmla="*/ 2147483647 w 645"/>
                <a:gd name="T23" fmla="*/ 2147483647 h 645"/>
                <a:gd name="T24" fmla="*/ 2147483647 w 645"/>
                <a:gd name="T25" fmla="*/ 2147483647 h 645"/>
                <a:gd name="T26" fmla="*/ 2147483647 w 645"/>
                <a:gd name="T27" fmla="*/ 2147483647 h 645"/>
                <a:gd name="T28" fmla="*/ 2147483647 w 645"/>
                <a:gd name="T29" fmla="*/ 0 h 645"/>
                <a:gd name="T30" fmla="*/ 2147483647 w 645"/>
                <a:gd name="T31" fmla="*/ 2147483647 h 645"/>
                <a:gd name="T32" fmla="*/ 2147483647 w 645"/>
                <a:gd name="T33" fmla="*/ 2147483647 h 645"/>
                <a:gd name="T34" fmla="*/ 2147483647 w 645"/>
                <a:gd name="T35" fmla="*/ 2147483647 h 645"/>
                <a:gd name="T36" fmla="*/ 2147483647 w 645"/>
                <a:gd name="T37" fmla="*/ 2147483647 h 645"/>
                <a:gd name="T38" fmla="*/ 2147483647 w 645"/>
                <a:gd name="T39" fmla="*/ 2147483647 h 645"/>
                <a:gd name="T40" fmla="*/ 2147483647 w 645"/>
                <a:gd name="T41" fmla="*/ 2147483647 h 645"/>
                <a:gd name="T42" fmla="*/ 2147483647 w 645"/>
                <a:gd name="T43" fmla="*/ 2147483647 h 645"/>
                <a:gd name="T44" fmla="*/ 2147483647 w 645"/>
                <a:gd name="T45" fmla="*/ 2147483647 h 645"/>
                <a:gd name="T46" fmla="*/ 2147483647 w 645"/>
                <a:gd name="T47" fmla="*/ 2147483647 h 645"/>
                <a:gd name="T48" fmla="*/ 2147483647 w 645"/>
                <a:gd name="T49" fmla="*/ 2147483647 h 645"/>
                <a:gd name="T50" fmla="*/ 2147483647 w 645"/>
                <a:gd name="T51" fmla="*/ 2147483647 h 645"/>
                <a:gd name="T52" fmla="*/ 2147483647 w 645"/>
                <a:gd name="T53" fmla="*/ 2147483647 h 645"/>
                <a:gd name="T54" fmla="*/ 2147483647 w 645"/>
                <a:gd name="T55" fmla="*/ 2147483647 h 645"/>
                <a:gd name="T56" fmla="*/ 2147483647 w 645"/>
                <a:gd name="T57" fmla="*/ 2147483647 h 645"/>
                <a:gd name="T58" fmla="*/ 2147483647 w 645"/>
                <a:gd name="T59" fmla="*/ 2147483647 h 645"/>
                <a:gd name="T60" fmla="*/ 2147483647 w 645"/>
                <a:gd name="T61" fmla="*/ 2147483647 h 645"/>
                <a:gd name="T62" fmla="*/ 2147483647 w 645"/>
                <a:gd name="T63" fmla="*/ 2147483647 h 645"/>
                <a:gd name="T64" fmla="*/ 2147483647 w 645"/>
                <a:gd name="T65" fmla="*/ 2147483647 h 645"/>
                <a:gd name="T66" fmla="*/ 2147483647 w 645"/>
                <a:gd name="T67" fmla="*/ 2147483647 h 645"/>
                <a:gd name="T68" fmla="*/ 2147483647 w 645"/>
                <a:gd name="T69" fmla="*/ 2147483647 h 645"/>
                <a:gd name="T70" fmla="*/ 2147483647 w 645"/>
                <a:gd name="T71" fmla="*/ 2147483647 h 645"/>
                <a:gd name="T72" fmla="*/ 2147483647 w 645"/>
                <a:gd name="T73" fmla="*/ 2147483647 h 645"/>
                <a:gd name="T74" fmla="*/ 2147483647 w 645"/>
                <a:gd name="T75" fmla="*/ 2147483647 h 645"/>
                <a:gd name="T76" fmla="*/ 2147483647 w 645"/>
                <a:gd name="T77" fmla="*/ 2147483647 h 645"/>
                <a:gd name="T78" fmla="*/ 2147483647 w 645"/>
                <a:gd name="T79" fmla="*/ 2147483647 h 645"/>
                <a:gd name="T80" fmla="*/ 2147483647 w 645"/>
                <a:gd name="T81" fmla="*/ 2147483647 h 645"/>
                <a:gd name="T82" fmla="*/ 2147483647 w 645"/>
                <a:gd name="T83" fmla="*/ 2147483647 h 645"/>
                <a:gd name="T84" fmla="*/ 2147483647 w 645"/>
                <a:gd name="T85" fmla="*/ 2147483647 h 645"/>
                <a:gd name="T86" fmla="*/ 2147483647 w 645"/>
                <a:gd name="T87" fmla="*/ 2147483647 h 645"/>
                <a:gd name="T88" fmla="*/ 2147483647 w 645"/>
                <a:gd name="T89" fmla="*/ 2147483647 h 645"/>
                <a:gd name="T90" fmla="*/ 2147483647 w 645"/>
                <a:gd name="T91" fmla="*/ 2147483647 h 645"/>
                <a:gd name="T92" fmla="*/ 2147483647 w 645"/>
                <a:gd name="T93" fmla="*/ 2147483647 h 645"/>
                <a:gd name="T94" fmla="*/ 2147483647 w 645"/>
                <a:gd name="T95" fmla="*/ 2147483647 h 645"/>
                <a:gd name="T96" fmla="*/ 2147483647 w 645"/>
                <a:gd name="T97" fmla="*/ 2147483647 h 645"/>
                <a:gd name="T98" fmla="*/ 2147483647 w 645"/>
                <a:gd name="T99" fmla="*/ 2147483647 h 645"/>
                <a:gd name="T100" fmla="*/ 2147483647 w 645"/>
                <a:gd name="T101" fmla="*/ 2147483647 h 645"/>
                <a:gd name="T102" fmla="*/ 2147483647 w 645"/>
                <a:gd name="T103" fmla="*/ 2147483647 h 645"/>
                <a:gd name="T104" fmla="*/ 2147483647 w 645"/>
                <a:gd name="T105" fmla="*/ 2147483647 h 645"/>
                <a:gd name="T106" fmla="*/ 2147483647 w 645"/>
                <a:gd name="T107" fmla="*/ 2147483647 h 645"/>
                <a:gd name="T108" fmla="*/ 2147483647 w 645"/>
                <a:gd name="T109" fmla="*/ 2147483647 h 645"/>
                <a:gd name="T110" fmla="*/ 2147483647 w 645"/>
                <a:gd name="T111" fmla="*/ 2147483647 h 645"/>
                <a:gd name="T112" fmla="*/ 2147483647 w 645"/>
                <a:gd name="T113" fmla="*/ 2147483647 h 645"/>
                <a:gd name="T114" fmla="*/ 2147483647 w 645"/>
                <a:gd name="T115" fmla="*/ 2147483647 h 645"/>
                <a:gd name="T116" fmla="*/ 2147483647 w 645"/>
                <a:gd name="T117" fmla="*/ 2147483647 h 645"/>
                <a:gd name="T118" fmla="*/ 2147483647 w 645"/>
                <a:gd name="T119" fmla="*/ 2147483647 h 645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645"/>
                <a:gd name="T181" fmla="*/ 0 h 645"/>
                <a:gd name="T182" fmla="*/ 645 w 645"/>
                <a:gd name="T183" fmla="*/ 645 h 645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645" h="645">
                  <a:moveTo>
                    <a:pt x="627" y="422"/>
                  </a:moveTo>
                  <a:lnTo>
                    <a:pt x="644" y="532"/>
                  </a:lnTo>
                  <a:lnTo>
                    <a:pt x="78" y="644"/>
                  </a:lnTo>
                  <a:lnTo>
                    <a:pt x="0" y="148"/>
                  </a:lnTo>
                  <a:lnTo>
                    <a:pt x="49" y="138"/>
                  </a:lnTo>
                  <a:lnTo>
                    <a:pt x="50" y="133"/>
                  </a:lnTo>
                  <a:lnTo>
                    <a:pt x="51" y="127"/>
                  </a:lnTo>
                  <a:lnTo>
                    <a:pt x="50" y="122"/>
                  </a:lnTo>
                  <a:lnTo>
                    <a:pt x="48" y="116"/>
                  </a:lnTo>
                  <a:lnTo>
                    <a:pt x="45" y="108"/>
                  </a:lnTo>
                  <a:lnTo>
                    <a:pt x="42" y="99"/>
                  </a:lnTo>
                  <a:lnTo>
                    <a:pt x="39" y="92"/>
                  </a:lnTo>
                  <a:lnTo>
                    <a:pt x="35" y="85"/>
                  </a:lnTo>
                  <a:lnTo>
                    <a:pt x="34" y="77"/>
                  </a:lnTo>
                  <a:lnTo>
                    <a:pt x="33" y="69"/>
                  </a:lnTo>
                  <a:lnTo>
                    <a:pt x="32" y="61"/>
                  </a:lnTo>
                  <a:lnTo>
                    <a:pt x="33" y="54"/>
                  </a:lnTo>
                  <a:lnTo>
                    <a:pt x="34" y="46"/>
                  </a:lnTo>
                  <a:lnTo>
                    <a:pt x="37" y="40"/>
                  </a:lnTo>
                  <a:lnTo>
                    <a:pt x="41" y="32"/>
                  </a:lnTo>
                  <a:lnTo>
                    <a:pt x="46" y="27"/>
                  </a:lnTo>
                  <a:lnTo>
                    <a:pt x="50" y="20"/>
                  </a:lnTo>
                  <a:lnTo>
                    <a:pt x="56" y="15"/>
                  </a:lnTo>
                  <a:lnTo>
                    <a:pt x="62" y="11"/>
                  </a:lnTo>
                  <a:lnTo>
                    <a:pt x="69" y="7"/>
                  </a:lnTo>
                  <a:lnTo>
                    <a:pt x="77" y="4"/>
                  </a:lnTo>
                  <a:lnTo>
                    <a:pt x="84" y="2"/>
                  </a:lnTo>
                  <a:lnTo>
                    <a:pt x="91" y="1"/>
                  </a:lnTo>
                  <a:lnTo>
                    <a:pt x="98" y="0"/>
                  </a:lnTo>
                  <a:lnTo>
                    <a:pt x="104" y="0"/>
                  </a:lnTo>
                  <a:lnTo>
                    <a:pt x="111" y="1"/>
                  </a:lnTo>
                  <a:lnTo>
                    <a:pt x="118" y="2"/>
                  </a:lnTo>
                  <a:lnTo>
                    <a:pt x="123" y="4"/>
                  </a:lnTo>
                  <a:lnTo>
                    <a:pt x="130" y="7"/>
                  </a:lnTo>
                  <a:lnTo>
                    <a:pt x="135" y="12"/>
                  </a:lnTo>
                  <a:lnTo>
                    <a:pt x="141" y="17"/>
                  </a:lnTo>
                  <a:lnTo>
                    <a:pt x="146" y="22"/>
                  </a:lnTo>
                  <a:lnTo>
                    <a:pt x="151" y="28"/>
                  </a:lnTo>
                  <a:lnTo>
                    <a:pt x="155" y="36"/>
                  </a:lnTo>
                  <a:lnTo>
                    <a:pt x="158" y="45"/>
                  </a:lnTo>
                  <a:lnTo>
                    <a:pt x="160" y="54"/>
                  </a:lnTo>
                  <a:lnTo>
                    <a:pt x="159" y="63"/>
                  </a:lnTo>
                  <a:lnTo>
                    <a:pt x="158" y="72"/>
                  </a:lnTo>
                  <a:lnTo>
                    <a:pt x="158" y="81"/>
                  </a:lnTo>
                  <a:lnTo>
                    <a:pt x="157" y="92"/>
                  </a:lnTo>
                  <a:lnTo>
                    <a:pt x="157" y="100"/>
                  </a:lnTo>
                  <a:lnTo>
                    <a:pt x="157" y="104"/>
                  </a:lnTo>
                  <a:lnTo>
                    <a:pt x="159" y="108"/>
                  </a:lnTo>
                  <a:lnTo>
                    <a:pt x="161" y="112"/>
                  </a:lnTo>
                  <a:lnTo>
                    <a:pt x="255" y="94"/>
                  </a:lnTo>
                  <a:lnTo>
                    <a:pt x="256" y="114"/>
                  </a:lnTo>
                  <a:lnTo>
                    <a:pt x="258" y="127"/>
                  </a:lnTo>
                  <a:lnTo>
                    <a:pt x="260" y="136"/>
                  </a:lnTo>
                  <a:lnTo>
                    <a:pt x="262" y="146"/>
                  </a:lnTo>
                  <a:lnTo>
                    <a:pt x="264" y="156"/>
                  </a:lnTo>
                  <a:lnTo>
                    <a:pt x="267" y="166"/>
                  </a:lnTo>
                  <a:lnTo>
                    <a:pt x="271" y="171"/>
                  </a:lnTo>
                  <a:lnTo>
                    <a:pt x="276" y="176"/>
                  </a:lnTo>
                  <a:lnTo>
                    <a:pt x="281" y="180"/>
                  </a:lnTo>
                  <a:lnTo>
                    <a:pt x="287" y="183"/>
                  </a:lnTo>
                  <a:lnTo>
                    <a:pt x="294" y="184"/>
                  </a:lnTo>
                  <a:lnTo>
                    <a:pt x="300" y="184"/>
                  </a:lnTo>
                  <a:lnTo>
                    <a:pt x="307" y="183"/>
                  </a:lnTo>
                  <a:lnTo>
                    <a:pt x="315" y="182"/>
                  </a:lnTo>
                  <a:lnTo>
                    <a:pt x="323" y="179"/>
                  </a:lnTo>
                  <a:lnTo>
                    <a:pt x="329" y="177"/>
                  </a:lnTo>
                  <a:lnTo>
                    <a:pt x="338" y="174"/>
                  </a:lnTo>
                  <a:lnTo>
                    <a:pt x="347" y="171"/>
                  </a:lnTo>
                  <a:lnTo>
                    <a:pt x="356" y="170"/>
                  </a:lnTo>
                  <a:lnTo>
                    <a:pt x="365" y="169"/>
                  </a:lnTo>
                  <a:lnTo>
                    <a:pt x="374" y="169"/>
                  </a:lnTo>
                  <a:lnTo>
                    <a:pt x="382" y="171"/>
                  </a:lnTo>
                  <a:lnTo>
                    <a:pt x="390" y="173"/>
                  </a:lnTo>
                  <a:lnTo>
                    <a:pt x="398" y="177"/>
                  </a:lnTo>
                  <a:lnTo>
                    <a:pt x="403" y="182"/>
                  </a:lnTo>
                  <a:lnTo>
                    <a:pt x="408" y="188"/>
                  </a:lnTo>
                  <a:lnTo>
                    <a:pt x="412" y="196"/>
                  </a:lnTo>
                  <a:lnTo>
                    <a:pt x="414" y="204"/>
                  </a:lnTo>
                  <a:lnTo>
                    <a:pt x="414" y="213"/>
                  </a:lnTo>
                  <a:lnTo>
                    <a:pt x="415" y="222"/>
                  </a:lnTo>
                  <a:lnTo>
                    <a:pt x="417" y="231"/>
                  </a:lnTo>
                  <a:lnTo>
                    <a:pt x="419" y="239"/>
                  </a:lnTo>
                  <a:lnTo>
                    <a:pt x="423" y="245"/>
                  </a:lnTo>
                  <a:lnTo>
                    <a:pt x="427" y="252"/>
                  </a:lnTo>
                  <a:lnTo>
                    <a:pt x="432" y="256"/>
                  </a:lnTo>
                  <a:lnTo>
                    <a:pt x="438" y="260"/>
                  </a:lnTo>
                  <a:lnTo>
                    <a:pt x="447" y="262"/>
                  </a:lnTo>
                  <a:lnTo>
                    <a:pt x="456" y="263"/>
                  </a:lnTo>
                  <a:lnTo>
                    <a:pt x="463" y="263"/>
                  </a:lnTo>
                  <a:lnTo>
                    <a:pt x="472" y="264"/>
                  </a:lnTo>
                  <a:lnTo>
                    <a:pt x="482" y="264"/>
                  </a:lnTo>
                  <a:lnTo>
                    <a:pt x="491" y="264"/>
                  </a:lnTo>
                  <a:lnTo>
                    <a:pt x="500" y="266"/>
                  </a:lnTo>
                  <a:lnTo>
                    <a:pt x="507" y="267"/>
                  </a:lnTo>
                  <a:lnTo>
                    <a:pt x="514" y="269"/>
                  </a:lnTo>
                  <a:lnTo>
                    <a:pt x="520" y="272"/>
                  </a:lnTo>
                  <a:lnTo>
                    <a:pt x="525" y="276"/>
                  </a:lnTo>
                  <a:lnTo>
                    <a:pt x="532" y="282"/>
                  </a:lnTo>
                  <a:lnTo>
                    <a:pt x="537" y="288"/>
                  </a:lnTo>
                  <a:lnTo>
                    <a:pt x="541" y="294"/>
                  </a:lnTo>
                  <a:lnTo>
                    <a:pt x="544" y="303"/>
                  </a:lnTo>
                  <a:lnTo>
                    <a:pt x="544" y="314"/>
                  </a:lnTo>
                  <a:lnTo>
                    <a:pt x="544" y="322"/>
                  </a:lnTo>
                  <a:lnTo>
                    <a:pt x="544" y="333"/>
                  </a:lnTo>
                  <a:lnTo>
                    <a:pt x="543" y="345"/>
                  </a:lnTo>
                  <a:lnTo>
                    <a:pt x="542" y="356"/>
                  </a:lnTo>
                  <a:lnTo>
                    <a:pt x="543" y="365"/>
                  </a:lnTo>
                  <a:lnTo>
                    <a:pt x="544" y="372"/>
                  </a:lnTo>
                  <a:lnTo>
                    <a:pt x="547" y="382"/>
                  </a:lnTo>
                  <a:lnTo>
                    <a:pt x="550" y="391"/>
                  </a:lnTo>
                  <a:lnTo>
                    <a:pt x="554" y="397"/>
                  </a:lnTo>
                  <a:lnTo>
                    <a:pt x="559" y="403"/>
                  </a:lnTo>
                  <a:lnTo>
                    <a:pt x="565" y="409"/>
                  </a:lnTo>
                  <a:lnTo>
                    <a:pt x="571" y="416"/>
                  </a:lnTo>
                  <a:lnTo>
                    <a:pt x="579" y="420"/>
                  </a:lnTo>
                  <a:lnTo>
                    <a:pt x="587" y="424"/>
                  </a:lnTo>
                  <a:lnTo>
                    <a:pt x="594" y="425"/>
                  </a:lnTo>
                  <a:lnTo>
                    <a:pt x="602" y="426"/>
                  </a:lnTo>
                  <a:lnTo>
                    <a:pt x="610" y="426"/>
                  </a:lnTo>
                  <a:lnTo>
                    <a:pt x="619" y="425"/>
                  </a:lnTo>
                  <a:lnTo>
                    <a:pt x="627" y="422"/>
                  </a:lnTo>
                </a:path>
              </a:pathLst>
            </a:custGeom>
            <a:solidFill>
              <a:srgbClr val="00FF00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609" name="Freeform 6"/>
            <p:cNvSpPr>
              <a:spLocks/>
            </p:cNvSpPr>
            <p:nvPr/>
          </p:nvSpPr>
          <p:spPr bwMode="auto">
            <a:xfrm>
              <a:off x="4546600" y="3114675"/>
              <a:ext cx="809625" cy="1117600"/>
            </a:xfrm>
            <a:custGeom>
              <a:avLst/>
              <a:gdLst>
                <a:gd name="T0" fmla="*/ 2147483647 w 571"/>
                <a:gd name="T1" fmla="*/ 0 h 762"/>
                <a:gd name="T2" fmla="*/ 2147483647 w 571"/>
                <a:gd name="T3" fmla="*/ 2147483647 h 762"/>
                <a:gd name="T4" fmla="*/ 2147483647 w 571"/>
                <a:gd name="T5" fmla="*/ 2147483647 h 762"/>
                <a:gd name="T6" fmla="*/ 2147483647 w 571"/>
                <a:gd name="T7" fmla="*/ 2147483647 h 762"/>
                <a:gd name="T8" fmla="*/ 2147483647 w 571"/>
                <a:gd name="T9" fmla="*/ 2147483647 h 762"/>
                <a:gd name="T10" fmla="*/ 2147483647 w 571"/>
                <a:gd name="T11" fmla="*/ 2147483647 h 762"/>
                <a:gd name="T12" fmla="*/ 2147483647 w 571"/>
                <a:gd name="T13" fmla="*/ 2147483647 h 762"/>
                <a:gd name="T14" fmla="*/ 2147483647 w 571"/>
                <a:gd name="T15" fmla="*/ 2147483647 h 762"/>
                <a:gd name="T16" fmla="*/ 2147483647 w 571"/>
                <a:gd name="T17" fmla="*/ 2147483647 h 762"/>
                <a:gd name="T18" fmla="*/ 2147483647 w 571"/>
                <a:gd name="T19" fmla="*/ 2147483647 h 762"/>
                <a:gd name="T20" fmla="*/ 2147483647 w 571"/>
                <a:gd name="T21" fmla="*/ 2147483647 h 762"/>
                <a:gd name="T22" fmla="*/ 2147483647 w 571"/>
                <a:gd name="T23" fmla="*/ 2147483647 h 762"/>
                <a:gd name="T24" fmla="*/ 2147483647 w 571"/>
                <a:gd name="T25" fmla="*/ 2147483647 h 762"/>
                <a:gd name="T26" fmla="*/ 2147483647 w 571"/>
                <a:gd name="T27" fmla="*/ 2147483647 h 762"/>
                <a:gd name="T28" fmla="*/ 2147483647 w 571"/>
                <a:gd name="T29" fmla="*/ 2147483647 h 762"/>
                <a:gd name="T30" fmla="*/ 2147483647 w 571"/>
                <a:gd name="T31" fmla="*/ 2147483647 h 762"/>
                <a:gd name="T32" fmla="*/ 2147483647 w 571"/>
                <a:gd name="T33" fmla="*/ 2147483647 h 762"/>
                <a:gd name="T34" fmla="*/ 2147483647 w 571"/>
                <a:gd name="T35" fmla="*/ 2147483647 h 762"/>
                <a:gd name="T36" fmla="*/ 2147483647 w 571"/>
                <a:gd name="T37" fmla="*/ 2147483647 h 762"/>
                <a:gd name="T38" fmla="*/ 2147483647 w 571"/>
                <a:gd name="T39" fmla="*/ 2147483647 h 762"/>
                <a:gd name="T40" fmla="*/ 2147483647 w 571"/>
                <a:gd name="T41" fmla="*/ 2147483647 h 762"/>
                <a:gd name="T42" fmla="*/ 2147483647 w 571"/>
                <a:gd name="T43" fmla="*/ 2147483647 h 762"/>
                <a:gd name="T44" fmla="*/ 2147483647 w 571"/>
                <a:gd name="T45" fmla="*/ 2147483647 h 762"/>
                <a:gd name="T46" fmla="*/ 2147483647 w 571"/>
                <a:gd name="T47" fmla="*/ 2147483647 h 762"/>
                <a:gd name="T48" fmla="*/ 2147483647 w 571"/>
                <a:gd name="T49" fmla="*/ 2147483647 h 762"/>
                <a:gd name="T50" fmla="*/ 2147483647 w 571"/>
                <a:gd name="T51" fmla="*/ 2147483647 h 762"/>
                <a:gd name="T52" fmla="*/ 2147483647 w 571"/>
                <a:gd name="T53" fmla="*/ 2147483647 h 762"/>
                <a:gd name="T54" fmla="*/ 2147483647 w 571"/>
                <a:gd name="T55" fmla="*/ 2147483647 h 762"/>
                <a:gd name="T56" fmla="*/ 2147483647 w 571"/>
                <a:gd name="T57" fmla="*/ 2147483647 h 762"/>
                <a:gd name="T58" fmla="*/ 2147483647 w 571"/>
                <a:gd name="T59" fmla="*/ 2147483647 h 762"/>
                <a:gd name="T60" fmla="*/ 2147483647 w 571"/>
                <a:gd name="T61" fmla="*/ 2147483647 h 762"/>
                <a:gd name="T62" fmla="*/ 2147483647 w 571"/>
                <a:gd name="T63" fmla="*/ 2147483647 h 762"/>
                <a:gd name="T64" fmla="*/ 2147483647 w 571"/>
                <a:gd name="T65" fmla="*/ 2147483647 h 762"/>
                <a:gd name="T66" fmla="*/ 2147483647 w 571"/>
                <a:gd name="T67" fmla="*/ 2147483647 h 762"/>
                <a:gd name="T68" fmla="*/ 2147483647 w 571"/>
                <a:gd name="T69" fmla="*/ 2147483647 h 762"/>
                <a:gd name="T70" fmla="*/ 2147483647 w 571"/>
                <a:gd name="T71" fmla="*/ 2147483647 h 762"/>
                <a:gd name="T72" fmla="*/ 2147483647 w 571"/>
                <a:gd name="T73" fmla="*/ 2147483647 h 762"/>
                <a:gd name="T74" fmla="*/ 2147483647 w 571"/>
                <a:gd name="T75" fmla="*/ 2147483647 h 762"/>
                <a:gd name="T76" fmla="*/ 2147483647 w 571"/>
                <a:gd name="T77" fmla="*/ 2147483647 h 762"/>
                <a:gd name="T78" fmla="*/ 2147483647 w 571"/>
                <a:gd name="T79" fmla="*/ 2147483647 h 762"/>
                <a:gd name="T80" fmla="*/ 2147483647 w 571"/>
                <a:gd name="T81" fmla="*/ 2147483647 h 762"/>
                <a:gd name="T82" fmla="*/ 2147483647 w 571"/>
                <a:gd name="T83" fmla="*/ 2147483647 h 762"/>
                <a:gd name="T84" fmla="*/ 2147483647 w 571"/>
                <a:gd name="T85" fmla="*/ 2147483647 h 762"/>
                <a:gd name="T86" fmla="*/ 2147483647 w 571"/>
                <a:gd name="T87" fmla="*/ 2147483647 h 762"/>
                <a:gd name="T88" fmla="*/ 2147483647 w 571"/>
                <a:gd name="T89" fmla="*/ 2147483647 h 762"/>
                <a:gd name="T90" fmla="*/ 2147483647 w 571"/>
                <a:gd name="T91" fmla="*/ 2147483647 h 762"/>
                <a:gd name="T92" fmla="*/ 2147483647 w 571"/>
                <a:gd name="T93" fmla="*/ 2147483647 h 762"/>
                <a:gd name="T94" fmla="*/ 2147483647 w 571"/>
                <a:gd name="T95" fmla="*/ 2147483647 h 762"/>
                <a:gd name="T96" fmla="*/ 2147483647 w 571"/>
                <a:gd name="T97" fmla="*/ 2147483647 h 762"/>
                <a:gd name="T98" fmla="*/ 2147483647 w 571"/>
                <a:gd name="T99" fmla="*/ 2147483647 h 762"/>
                <a:gd name="T100" fmla="*/ 2147483647 w 571"/>
                <a:gd name="T101" fmla="*/ 2147483647 h 762"/>
                <a:gd name="T102" fmla="*/ 2147483647 w 571"/>
                <a:gd name="T103" fmla="*/ 2147483647 h 762"/>
                <a:gd name="T104" fmla="*/ 2147483647 w 571"/>
                <a:gd name="T105" fmla="*/ 2147483647 h 762"/>
                <a:gd name="T106" fmla="*/ 2147483647 w 571"/>
                <a:gd name="T107" fmla="*/ 2147483647 h 762"/>
                <a:gd name="T108" fmla="*/ 2147483647 w 571"/>
                <a:gd name="T109" fmla="*/ 2147483647 h 762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571"/>
                <a:gd name="T166" fmla="*/ 0 h 762"/>
                <a:gd name="T167" fmla="*/ 571 w 571"/>
                <a:gd name="T168" fmla="*/ 762 h 762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571" h="762">
                  <a:moveTo>
                    <a:pt x="570" y="118"/>
                  </a:moveTo>
                  <a:lnTo>
                    <a:pt x="519" y="0"/>
                  </a:lnTo>
                  <a:lnTo>
                    <a:pt x="0" y="285"/>
                  </a:lnTo>
                  <a:lnTo>
                    <a:pt x="206" y="761"/>
                  </a:lnTo>
                  <a:lnTo>
                    <a:pt x="252" y="736"/>
                  </a:lnTo>
                  <a:lnTo>
                    <a:pt x="251" y="725"/>
                  </a:lnTo>
                  <a:lnTo>
                    <a:pt x="248" y="719"/>
                  </a:lnTo>
                  <a:lnTo>
                    <a:pt x="243" y="710"/>
                  </a:lnTo>
                  <a:lnTo>
                    <a:pt x="236" y="702"/>
                  </a:lnTo>
                  <a:lnTo>
                    <a:pt x="228" y="692"/>
                  </a:lnTo>
                  <a:lnTo>
                    <a:pt x="223" y="684"/>
                  </a:lnTo>
                  <a:lnTo>
                    <a:pt x="219" y="676"/>
                  </a:lnTo>
                  <a:lnTo>
                    <a:pt x="216" y="666"/>
                  </a:lnTo>
                  <a:lnTo>
                    <a:pt x="215" y="656"/>
                  </a:lnTo>
                  <a:lnTo>
                    <a:pt x="216" y="644"/>
                  </a:lnTo>
                  <a:lnTo>
                    <a:pt x="219" y="635"/>
                  </a:lnTo>
                  <a:lnTo>
                    <a:pt x="223" y="624"/>
                  </a:lnTo>
                  <a:lnTo>
                    <a:pt x="228" y="616"/>
                  </a:lnTo>
                  <a:lnTo>
                    <a:pt x="235" y="608"/>
                  </a:lnTo>
                  <a:lnTo>
                    <a:pt x="241" y="602"/>
                  </a:lnTo>
                  <a:lnTo>
                    <a:pt x="252" y="596"/>
                  </a:lnTo>
                  <a:lnTo>
                    <a:pt x="265" y="590"/>
                  </a:lnTo>
                  <a:lnTo>
                    <a:pt x="273" y="586"/>
                  </a:lnTo>
                  <a:lnTo>
                    <a:pt x="282" y="584"/>
                  </a:lnTo>
                  <a:lnTo>
                    <a:pt x="290" y="586"/>
                  </a:lnTo>
                  <a:lnTo>
                    <a:pt x="302" y="588"/>
                  </a:lnTo>
                  <a:lnTo>
                    <a:pt x="310" y="592"/>
                  </a:lnTo>
                  <a:lnTo>
                    <a:pt x="318" y="597"/>
                  </a:lnTo>
                  <a:lnTo>
                    <a:pt x="324" y="604"/>
                  </a:lnTo>
                  <a:lnTo>
                    <a:pt x="329" y="610"/>
                  </a:lnTo>
                  <a:lnTo>
                    <a:pt x="333" y="619"/>
                  </a:lnTo>
                  <a:lnTo>
                    <a:pt x="336" y="628"/>
                  </a:lnTo>
                  <a:lnTo>
                    <a:pt x="338" y="637"/>
                  </a:lnTo>
                  <a:lnTo>
                    <a:pt x="339" y="645"/>
                  </a:lnTo>
                  <a:lnTo>
                    <a:pt x="340" y="655"/>
                  </a:lnTo>
                  <a:lnTo>
                    <a:pt x="343" y="665"/>
                  </a:lnTo>
                  <a:lnTo>
                    <a:pt x="346" y="671"/>
                  </a:lnTo>
                  <a:lnTo>
                    <a:pt x="351" y="679"/>
                  </a:lnTo>
                  <a:lnTo>
                    <a:pt x="439" y="630"/>
                  </a:lnTo>
                  <a:lnTo>
                    <a:pt x="430" y="614"/>
                  </a:lnTo>
                  <a:lnTo>
                    <a:pt x="426" y="601"/>
                  </a:lnTo>
                  <a:lnTo>
                    <a:pt x="422" y="592"/>
                  </a:lnTo>
                  <a:lnTo>
                    <a:pt x="418" y="583"/>
                  </a:lnTo>
                  <a:lnTo>
                    <a:pt x="415" y="574"/>
                  </a:lnTo>
                  <a:lnTo>
                    <a:pt x="413" y="564"/>
                  </a:lnTo>
                  <a:lnTo>
                    <a:pt x="413" y="556"/>
                  </a:lnTo>
                  <a:lnTo>
                    <a:pt x="413" y="549"/>
                  </a:lnTo>
                  <a:lnTo>
                    <a:pt x="416" y="542"/>
                  </a:lnTo>
                  <a:lnTo>
                    <a:pt x="419" y="535"/>
                  </a:lnTo>
                  <a:lnTo>
                    <a:pt x="425" y="531"/>
                  </a:lnTo>
                  <a:lnTo>
                    <a:pt x="431" y="526"/>
                  </a:lnTo>
                  <a:lnTo>
                    <a:pt x="436" y="523"/>
                  </a:lnTo>
                  <a:lnTo>
                    <a:pt x="444" y="518"/>
                  </a:lnTo>
                  <a:lnTo>
                    <a:pt x="451" y="515"/>
                  </a:lnTo>
                  <a:lnTo>
                    <a:pt x="457" y="513"/>
                  </a:lnTo>
                  <a:lnTo>
                    <a:pt x="465" y="509"/>
                  </a:lnTo>
                  <a:lnTo>
                    <a:pt x="474" y="505"/>
                  </a:lnTo>
                  <a:lnTo>
                    <a:pt x="483" y="500"/>
                  </a:lnTo>
                  <a:lnTo>
                    <a:pt x="490" y="496"/>
                  </a:lnTo>
                  <a:lnTo>
                    <a:pt x="497" y="490"/>
                  </a:lnTo>
                  <a:lnTo>
                    <a:pt x="504" y="483"/>
                  </a:lnTo>
                  <a:lnTo>
                    <a:pt x="509" y="477"/>
                  </a:lnTo>
                  <a:lnTo>
                    <a:pt x="513" y="469"/>
                  </a:lnTo>
                  <a:lnTo>
                    <a:pt x="514" y="460"/>
                  </a:lnTo>
                  <a:lnTo>
                    <a:pt x="515" y="451"/>
                  </a:lnTo>
                  <a:lnTo>
                    <a:pt x="514" y="444"/>
                  </a:lnTo>
                  <a:lnTo>
                    <a:pt x="512" y="436"/>
                  </a:lnTo>
                  <a:lnTo>
                    <a:pt x="508" y="429"/>
                  </a:lnTo>
                  <a:lnTo>
                    <a:pt x="504" y="421"/>
                  </a:lnTo>
                  <a:lnTo>
                    <a:pt x="501" y="412"/>
                  </a:lnTo>
                  <a:lnTo>
                    <a:pt x="499" y="404"/>
                  </a:lnTo>
                  <a:lnTo>
                    <a:pt x="498" y="397"/>
                  </a:lnTo>
                  <a:lnTo>
                    <a:pt x="498" y="389"/>
                  </a:lnTo>
                  <a:lnTo>
                    <a:pt x="499" y="382"/>
                  </a:lnTo>
                  <a:lnTo>
                    <a:pt x="503" y="374"/>
                  </a:lnTo>
                  <a:lnTo>
                    <a:pt x="509" y="367"/>
                  </a:lnTo>
                  <a:lnTo>
                    <a:pt x="515" y="360"/>
                  </a:lnTo>
                  <a:lnTo>
                    <a:pt x="521" y="355"/>
                  </a:lnTo>
                  <a:lnTo>
                    <a:pt x="527" y="349"/>
                  </a:lnTo>
                  <a:lnTo>
                    <a:pt x="536" y="342"/>
                  </a:lnTo>
                  <a:lnTo>
                    <a:pt x="542" y="336"/>
                  </a:lnTo>
                  <a:lnTo>
                    <a:pt x="549" y="329"/>
                  </a:lnTo>
                  <a:lnTo>
                    <a:pt x="554" y="324"/>
                  </a:lnTo>
                  <a:lnTo>
                    <a:pt x="559" y="317"/>
                  </a:lnTo>
                  <a:lnTo>
                    <a:pt x="562" y="310"/>
                  </a:lnTo>
                  <a:lnTo>
                    <a:pt x="565" y="304"/>
                  </a:lnTo>
                  <a:lnTo>
                    <a:pt x="567" y="294"/>
                  </a:lnTo>
                  <a:lnTo>
                    <a:pt x="567" y="287"/>
                  </a:lnTo>
                  <a:lnTo>
                    <a:pt x="567" y="278"/>
                  </a:lnTo>
                  <a:lnTo>
                    <a:pt x="564" y="269"/>
                  </a:lnTo>
                  <a:lnTo>
                    <a:pt x="560" y="262"/>
                  </a:lnTo>
                  <a:lnTo>
                    <a:pt x="556" y="254"/>
                  </a:lnTo>
                  <a:lnTo>
                    <a:pt x="549" y="246"/>
                  </a:lnTo>
                  <a:lnTo>
                    <a:pt x="543" y="236"/>
                  </a:lnTo>
                  <a:lnTo>
                    <a:pt x="536" y="228"/>
                  </a:lnTo>
                  <a:lnTo>
                    <a:pt x="532" y="221"/>
                  </a:lnTo>
                  <a:lnTo>
                    <a:pt x="529" y="214"/>
                  </a:lnTo>
                  <a:lnTo>
                    <a:pt x="526" y="204"/>
                  </a:lnTo>
                  <a:lnTo>
                    <a:pt x="525" y="194"/>
                  </a:lnTo>
                  <a:lnTo>
                    <a:pt x="524" y="187"/>
                  </a:lnTo>
                  <a:lnTo>
                    <a:pt x="525" y="179"/>
                  </a:lnTo>
                  <a:lnTo>
                    <a:pt x="527" y="170"/>
                  </a:lnTo>
                  <a:lnTo>
                    <a:pt x="529" y="161"/>
                  </a:lnTo>
                  <a:lnTo>
                    <a:pt x="533" y="152"/>
                  </a:lnTo>
                  <a:lnTo>
                    <a:pt x="537" y="143"/>
                  </a:lnTo>
                  <a:lnTo>
                    <a:pt x="543" y="137"/>
                  </a:lnTo>
                  <a:lnTo>
                    <a:pt x="548" y="132"/>
                  </a:lnTo>
                  <a:lnTo>
                    <a:pt x="554" y="127"/>
                  </a:lnTo>
                  <a:lnTo>
                    <a:pt x="562" y="122"/>
                  </a:lnTo>
                  <a:lnTo>
                    <a:pt x="570" y="118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610" name="Freeform 7"/>
            <p:cNvSpPr>
              <a:spLocks/>
            </p:cNvSpPr>
            <p:nvPr/>
          </p:nvSpPr>
          <p:spPr bwMode="auto">
            <a:xfrm>
              <a:off x="5064125" y="3351213"/>
              <a:ext cx="909638" cy="1162050"/>
            </a:xfrm>
            <a:custGeom>
              <a:avLst/>
              <a:gdLst>
                <a:gd name="T0" fmla="*/ 2147483647 w 641"/>
                <a:gd name="T1" fmla="*/ 2147483647 h 792"/>
                <a:gd name="T2" fmla="*/ 2147483647 w 641"/>
                <a:gd name="T3" fmla="*/ 2147483647 h 792"/>
                <a:gd name="T4" fmla="*/ 2147483647 w 641"/>
                <a:gd name="T5" fmla="*/ 2147483647 h 792"/>
                <a:gd name="T6" fmla="*/ 2147483647 w 641"/>
                <a:gd name="T7" fmla="*/ 2147483647 h 792"/>
                <a:gd name="T8" fmla="*/ 2147483647 w 641"/>
                <a:gd name="T9" fmla="*/ 2147483647 h 792"/>
                <a:gd name="T10" fmla="*/ 2147483647 w 641"/>
                <a:gd name="T11" fmla="*/ 2147483647 h 792"/>
                <a:gd name="T12" fmla="*/ 2147483647 w 641"/>
                <a:gd name="T13" fmla="*/ 2147483647 h 792"/>
                <a:gd name="T14" fmla="*/ 2147483647 w 641"/>
                <a:gd name="T15" fmla="*/ 2147483647 h 792"/>
                <a:gd name="T16" fmla="*/ 2147483647 w 641"/>
                <a:gd name="T17" fmla="*/ 2147483647 h 792"/>
                <a:gd name="T18" fmla="*/ 2147483647 w 641"/>
                <a:gd name="T19" fmla="*/ 2147483647 h 792"/>
                <a:gd name="T20" fmla="*/ 2147483647 w 641"/>
                <a:gd name="T21" fmla="*/ 2147483647 h 792"/>
                <a:gd name="T22" fmla="*/ 2147483647 w 641"/>
                <a:gd name="T23" fmla="*/ 2147483647 h 792"/>
                <a:gd name="T24" fmla="*/ 2147483647 w 641"/>
                <a:gd name="T25" fmla="*/ 2147483647 h 792"/>
                <a:gd name="T26" fmla="*/ 2147483647 w 641"/>
                <a:gd name="T27" fmla="*/ 2147483647 h 792"/>
                <a:gd name="T28" fmla="*/ 2147483647 w 641"/>
                <a:gd name="T29" fmla="*/ 2147483647 h 792"/>
                <a:gd name="T30" fmla="*/ 2147483647 w 641"/>
                <a:gd name="T31" fmla="*/ 2147483647 h 792"/>
                <a:gd name="T32" fmla="*/ 2147483647 w 641"/>
                <a:gd name="T33" fmla="*/ 2147483647 h 792"/>
                <a:gd name="T34" fmla="*/ 2147483647 w 641"/>
                <a:gd name="T35" fmla="*/ 2147483647 h 792"/>
                <a:gd name="T36" fmla="*/ 2147483647 w 641"/>
                <a:gd name="T37" fmla="*/ 2147483647 h 792"/>
                <a:gd name="T38" fmla="*/ 2147483647 w 641"/>
                <a:gd name="T39" fmla="*/ 2147483647 h 792"/>
                <a:gd name="T40" fmla="*/ 2147483647 w 641"/>
                <a:gd name="T41" fmla="*/ 2147483647 h 792"/>
                <a:gd name="T42" fmla="*/ 2147483647 w 641"/>
                <a:gd name="T43" fmla="*/ 2147483647 h 792"/>
                <a:gd name="T44" fmla="*/ 2147483647 w 641"/>
                <a:gd name="T45" fmla="*/ 2147483647 h 792"/>
                <a:gd name="T46" fmla="*/ 2147483647 w 641"/>
                <a:gd name="T47" fmla="*/ 2147483647 h 792"/>
                <a:gd name="T48" fmla="*/ 2147483647 w 641"/>
                <a:gd name="T49" fmla="*/ 2147483647 h 792"/>
                <a:gd name="T50" fmla="*/ 2147483647 w 641"/>
                <a:gd name="T51" fmla="*/ 2147483647 h 792"/>
                <a:gd name="T52" fmla="*/ 2147483647 w 641"/>
                <a:gd name="T53" fmla="*/ 2147483647 h 792"/>
                <a:gd name="T54" fmla="*/ 2147483647 w 641"/>
                <a:gd name="T55" fmla="*/ 2147483647 h 792"/>
                <a:gd name="T56" fmla="*/ 2147483647 w 641"/>
                <a:gd name="T57" fmla="*/ 2147483647 h 792"/>
                <a:gd name="T58" fmla="*/ 2147483647 w 641"/>
                <a:gd name="T59" fmla="*/ 2147483647 h 792"/>
                <a:gd name="T60" fmla="*/ 2147483647 w 641"/>
                <a:gd name="T61" fmla="*/ 2147483647 h 792"/>
                <a:gd name="T62" fmla="*/ 2147483647 w 641"/>
                <a:gd name="T63" fmla="*/ 2147483647 h 792"/>
                <a:gd name="T64" fmla="*/ 2147483647 w 641"/>
                <a:gd name="T65" fmla="*/ 2147483647 h 792"/>
                <a:gd name="T66" fmla="*/ 2147483647 w 641"/>
                <a:gd name="T67" fmla="*/ 2147483647 h 792"/>
                <a:gd name="T68" fmla="*/ 2147483647 w 641"/>
                <a:gd name="T69" fmla="*/ 2147483647 h 792"/>
                <a:gd name="T70" fmla="*/ 2147483647 w 641"/>
                <a:gd name="T71" fmla="*/ 2147483647 h 792"/>
                <a:gd name="T72" fmla="*/ 2147483647 w 641"/>
                <a:gd name="T73" fmla="*/ 2147483647 h 792"/>
                <a:gd name="T74" fmla="*/ 2147483647 w 641"/>
                <a:gd name="T75" fmla="*/ 2147483647 h 792"/>
                <a:gd name="T76" fmla="*/ 2147483647 w 641"/>
                <a:gd name="T77" fmla="*/ 2147483647 h 792"/>
                <a:gd name="T78" fmla="*/ 2147483647 w 641"/>
                <a:gd name="T79" fmla="*/ 2147483647 h 792"/>
                <a:gd name="T80" fmla="*/ 2147483647 w 641"/>
                <a:gd name="T81" fmla="*/ 2147483647 h 792"/>
                <a:gd name="T82" fmla="*/ 2147483647 w 641"/>
                <a:gd name="T83" fmla="*/ 2147483647 h 792"/>
                <a:gd name="T84" fmla="*/ 0 w 641"/>
                <a:gd name="T85" fmla="*/ 2147483647 h 792"/>
                <a:gd name="T86" fmla="*/ 2147483647 w 641"/>
                <a:gd name="T87" fmla="*/ 2147483647 h 792"/>
                <a:gd name="T88" fmla="*/ 2147483647 w 641"/>
                <a:gd name="T89" fmla="*/ 2147483647 h 792"/>
                <a:gd name="T90" fmla="*/ 2147483647 w 641"/>
                <a:gd name="T91" fmla="*/ 2147483647 h 792"/>
                <a:gd name="T92" fmla="*/ 2147483647 w 641"/>
                <a:gd name="T93" fmla="*/ 2147483647 h 792"/>
                <a:gd name="T94" fmla="*/ 2147483647 w 641"/>
                <a:gd name="T95" fmla="*/ 2147483647 h 792"/>
                <a:gd name="T96" fmla="*/ 2147483647 w 641"/>
                <a:gd name="T97" fmla="*/ 2147483647 h 792"/>
                <a:gd name="T98" fmla="*/ 2147483647 w 641"/>
                <a:gd name="T99" fmla="*/ 2147483647 h 792"/>
                <a:gd name="T100" fmla="*/ 2147483647 w 641"/>
                <a:gd name="T101" fmla="*/ 2147483647 h 7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641"/>
                <a:gd name="T154" fmla="*/ 0 h 792"/>
                <a:gd name="T155" fmla="*/ 641 w 641"/>
                <a:gd name="T156" fmla="*/ 792 h 792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641" h="792">
                  <a:moveTo>
                    <a:pt x="244" y="165"/>
                  </a:moveTo>
                  <a:lnTo>
                    <a:pt x="250" y="156"/>
                  </a:lnTo>
                  <a:lnTo>
                    <a:pt x="255" y="148"/>
                  </a:lnTo>
                  <a:lnTo>
                    <a:pt x="257" y="138"/>
                  </a:lnTo>
                  <a:lnTo>
                    <a:pt x="257" y="126"/>
                  </a:lnTo>
                  <a:lnTo>
                    <a:pt x="254" y="112"/>
                  </a:lnTo>
                  <a:lnTo>
                    <a:pt x="252" y="100"/>
                  </a:lnTo>
                  <a:lnTo>
                    <a:pt x="248" y="86"/>
                  </a:lnTo>
                  <a:lnTo>
                    <a:pt x="247" y="70"/>
                  </a:lnTo>
                  <a:lnTo>
                    <a:pt x="248" y="60"/>
                  </a:lnTo>
                  <a:lnTo>
                    <a:pt x="251" y="48"/>
                  </a:lnTo>
                  <a:lnTo>
                    <a:pt x="256" y="36"/>
                  </a:lnTo>
                  <a:lnTo>
                    <a:pt x="263" y="24"/>
                  </a:lnTo>
                  <a:lnTo>
                    <a:pt x="272" y="15"/>
                  </a:lnTo>
                  <a:lnTo>
                    <a:pt x="280" y="7"/>
                  </a:lnTo>
                  <a:lnTo>
                    <a:pt x="291" y="3"/>
                  </a:lnTo>
                  <a:lnTo>
                    <a:pt x="304" y="1"/>
                  </a:lnTo>
                  <a:lnTo>
                    <a:pt x="318" y="0"/>
                  </a:lnTo>
                  <a:lnTo>
                    <a:pt x="336" y="0"/>
                  </a:lnTo>
                  <a:lnTo>
                    <a:pt x="351" y="2"/>
                  </a:lnTo>
                  <a:lnTo>
                    <a:pt x="360" y="5"/>
                  </a:lnTo>
                  <a:lnTo>
                    <a:pt x="366" y="10"/>
                  </a:lnTo>
                  <a:lnTo>
                    <a:pt x="373" y="15"/>
                  </a:lnTo>
                  <a:lnTo>
                    <a:pt x="380" y="23"/>
                  </a:lnTo>
                  <a:lnTo>
                    <a:pt x="387" y="33"/>
                  </a:lnTo>
                  <a:lnTo>
                    <a:pt x="392" y="42"/>
                  </a:lnTo>
                  <a:lnTo>
                    <a:pt x="394" y="50"/>
                  </a:lnTo>
                  <a:lnTo>
                    <a:pt x="396" y="63"/>
                  </a:lnTo>
                  <a:lnTo>
                    <a:pt x="396" y="75"/>
                  </a:lnTo>
                  <a:lnTo>
                    <a:pt x="395" y="87"/>
                  </a:lnTo>
                  <a:lnTo>
                    <a:pt x="393" y="96"/>
                  </a:lnTo>
                  <a:lnTo>
                    <a:pt x="390" y="110"/>
                  </a:lnTo>
                  <a:lnTo>
                    <a:pt x="387" y="126"/>
                  </a:lnTo>
                  <a:lnTo>
                    <a:pt x="385" y="135"/>
                  </a:lnTo>
                  <a:lnTo>
                    <a:pt x="388" y="144"/>
                  </a:lnTo>
                  <a:lnTo>
                    <a:pt x="391" y="151"/>
                  </a:lnTo>
                  <a:lnTo>
                    <a:pt x="396" y="160"/>
                  </a:lnTo>
                  <a:lnTo>
                    <a:pt x="404" y="167"/>
                  </a:lnTo>
                  <a:lnTo>
                    <a:pt x="412" y="174"/>
                  </a:lnTo>
                  <a:lnTo>
                    <a:pt x="422" y="179"/>
                  </a:lnTo>
                  <a:lnTo>
                    <a:pt x="433" y="182"/>
                  </a:lnTo>
                  <a:lnTo>
                    <a:pt x="444" y="185"/>
                  </a:lnTo>
                  <a:lnTo>
                    <a:pt x="455" y="186"/>
                  </a:lnTo>
                  <a:lnTo>
                    <a:pt x="467" y="190"/>
                  </a:lnTo>
                  <a:lnTo>
                    <a:pt x="476" y="193"/>
                  </a:lnTo>
                  <a:lnTo>
                    <a:pt x="483" y="197"/>
                  </a:lnTo>
                  <a:lnTo>
                    <a:pt x="488" y="202"/>
                  </a:lnTo>
                  <a:lnTo>
                    <a:pt x="492" y="207"/>
                  </a:lnTo>
                  <a:lnTo>
                    <a:pt x="495" y="213"/>
                  </a:lnTo>
                  <a:lnTo>
                    <a:pt x="498" y="220"/>
                  </a:lnTo>
                  <a:lnTo>
                    <a:pt x="499" y="227"/>
                  </a:lnTo>
                  <a:lnTo>
                    <a:pt x="500" y="233"/>
                  </a:lnTo>
                  <a:lnTo>
                    <a:pt x="500" y="242"/>
                  </a:lnTo>
                  <a:lnTo>
                    <a:pt x="499" y="251"/>
                  </a:lnTo>
                  <a:lnTo>
                    <a:pt x="499" y="259"/>
                  </a:lnTo>
                  <a:lnTo>
                    <a:pt x="500" y="268"/>
                  </a:lnTo>
                  <a:lnTo>
                    <a:pt x="504" y="275"/>
                  </a:lnTo>
                  <a:lnTo>
                    <a:pt x="508" y="282"/>
                  </a:lnTo>
                  <a:lnTo>
                    <a:pt x="513" y="287"/>
                  </a:lnTo>
                  <a:lnTo>
                    <a:pt x="519" y="293"/>
                  </a:lnTo>
                  <a:lnTo>
                    <a:pt x="526" y="296"/>
                  </a:lnTo>
                  <a:lnTo>
                    <a:pt x="536" y="299"/>
                  </a:lnTo>
                  <a:lnTo>
                    <a:pt x="544" y="300"/>
                  </a:lnTo>
                  <a:lnTo>
                    <a:pt x="552" y="300"/>
                  </a:lnTo>
                  <a:lnTo>
                    <a:pt x="561" y="300"/>
                  </a:lnTo>
                  <a:lnTo>
                    <a:pt x="572" y="299"/>
                  </a:lnTo>
                  <a:lnTo>
                    <a:pt x="581" y="298"/>
                  </a:lnTo>
                  <a:lnTo>
                    <a:pt x="589" y="297"/>
                  </a:lnTo>
                  <a:lnTo>
                    <a:pt x="597" y="296"/>
                  </a:lnTo>
                  <a:lnTo>
                    <a:pt x="607" y="297"/>
                  </a:lnTo>
                  <a:lnTo>
                    <a:pt x="612" y="298"/>
                  </a:lnTo>
                  <a:lnTo>
                    <a:pt x="617" y="300"/>
                  </a:lnTo>
                  <a:lnTo>
                    <a:pt x="623" y="303"/>
                  </a:lnTo>
                  <a:lnTo>
                    <a:pt x="629" y="308"/>
                  </a:lnTo>
                  <a:lnTo>
                    <a:pt x="633" y="313"/>
                  </a:lnTo>
                  <a:lnTo>
                    <a:pt x="637" y="322"/>
                  </a:lnTo>
                  <a:lnTo>
                    <a:pt x="638" y="329"/>
                  </a:lnTo>
                  <a:lnTo>
                    <a:pt x="639" y="338"/>
                  </a:lnTo>
                  <a:lnTo>
                    <a:pt x="640" y="354"/>
                  </a:lnTo>
                  <a:lnTo>
                    <a:pt x="640" y="374"/>
                  </a:lnTo>
                  <a:lnTo>
                    <a:pt x="640" y="394"/>
                  </a:lnTo>
                  <a:lnTo>
                    <a:pt x="639" y="417"/>
                  </a:lnTo>
                  <a:lnTo>
                    <a:pt x="637" y="434"/>
                  </a:lnTo>
                  <a:lnTo>
                    <a:pt x="636" y="447"/>
                  </a:lnTo>
                  <a:lnTo>
                    <a:pt x="633" y="455"/>
                  </a:lnTo>
                  <a:lnTo>
                    <a:pt x="629" y="461"/>
                  </a:lnTo>
                  <a:lnTo>
                    <a:pt x="625" y="466"/>
                  </a:lnTo>
                  <a:lnTo>
                    <a:pt x="619" y="470"/>
                  </a:lnTo>
                  <a:lnTo>
                    <a:pt x="612" y="472"/>
                  </a:lnTo>
                  <a:lnTo>
                    <a:pt x="606" y="474"/>
                  </a:lnTo>
                  <a:lnTo>
                    <a:pt x="594" y="474"/>
                  </a:lnTo>
                  <a:lnTo>
                    <a:pt x="583" y="474"/>
                  </a:lnTo>
                  <a:lnTo>
                    <a:pt x="574" y="472"/>
                  </a:lnTo>
                  <a:lnTo>
                    <a:pt x="566" y="472"/>
                  </a:lnTo>
                  <a:lnTo>
                    <a:pt x="557" y="471"/>
                  </a:lnTo>
                  <a:lnTo>
                    <a:pt x="549" y="471"/>
                  </a:lnTo>
                  <a:lnTo>
                    <a:pt x="542" y="472"/>
                  </a:lnTo>
                  <a:lnTo>
                    <a:pt x="534" y="472"/>
                  </a:lnTo>
                  <a:lnTo>
                    <a:pt x="525" y="475"/>
                  </a:lnTo>
                  <a:lnTo>
                    <a:pt x="520" y="477"/>
                  </a:lnTo>
                  <a:lnTo>
                    <a:pt x="516" y="479"/>
                  </a:lnTo>
                  <a:lnTo>
                    <a:pt x="510" y="483"/>
                  </a:lnTo>
                  <a:lnTo>
                    <a:pt x="506" y="489"/>
                  </a:lnTo>
                  <a:lnTo>
                    <a:pt x="503" y="494"/>
                  </a:lnTo>
                  <a:lnTo>
                    <a:pt x="500" y="500"/>
                  </a:lnTo>
                  <a:lnTo>
                    <a:pt x="498" y="506"/>
                  </a:lnTo>
                  <a:lnTo>
                    <a:pt x="498" y="513"/>
                  </a:lnTo>
                  <a:lnTo>
                    <a:pt x="498" y="521"/>
                  </a:lnTo>
                  <a:lnTo>
                    <a:pt x="498" y="533"/>
                  </a:lnTo>
                  <a:lnTo>
                    <a:pt x="498" y="546"/>
                  </a:lnTo>
                  <a:lnTo>
                    <a:pt x="495" y="556"/>
                  </a:lnTo>
                  <a:lnTo>
                    <a:pt x="492" y="563"/>
                  </a:lnTo>
                  <a:lnTo>
                    <a:pt x="487" y="569"/>
                  </a:lnTo>
                  <a:lnTo>
                    <a:pt x="481" y="574"/>
                  </a:lnTo>
                  <a:lnTo>
                    <a:pt x="474" y="577"/>
                  </a:lnTo>
                  <a:lnTo>
                    <a:pt x="467" y="580"/>
                  </a:lnTo>
                  <a:lnTo>
                    <a:pt x="457" y="582"/>
                  </a:lnTo>
                  <a:lnTo>
                    <a:pt x="449" y="585"/>
                  </a:lnTo>
                  <a:lnTo>
                    <a:pt x="439" y="586"/>
                  </a:lnTo>
                  <a:lnTo>
                    <a:pt x="431" y="588"/>
                  </a:lnTo>
                  <a:lnTo>
                    <a:pt x="422" y="590"/>
                  </a:lnTo>
                  <a:lnTo>
                    <a:pt x="416" y="594"/>
                  </a:lnTo>
                  <a:lnTo>
                    <a:pt x="408" y="598"/>
                  </a:lnTo>
                  <a:lnTo>
                    <a:pt x="400" y="603"/>
                  </a:lnTo>
                  <a:lnTo>
                    <a:pt x="395" y="610"/>
                  </a:lnTo>
                  <a:lnTo>
                    <a:pt x="390" y="618"/>
                  </a:lnTo>
                  <a:lnTo>
                    <a:pt x="386" y="628"/>
                  </a:lnTo>
                  <a:lnTo>
                    <a:pt x="385" y="636"/>
                  </a:lnTo>
                  <a:lnTo>
                    <a:pt x="385" y="646"/>
                  </a:lnTo>
                  <a:lnTo>
                    <a:pt x="387" y="654"/>
                  </a:lnTo>
                  <a:lnTo>
                    <a:pt x="389" y="664"/>
                  </a:lnTo>
                  <a:lnTo>
                    <a:pt x="391" y="674"/>
                  </a:lnTo>
                  <a:lnTo>
                    <a:pt x="393" y="684"/>
                  </a:lnTo>
                  <a:lnTo>
                    <a:pt x="395" y="696"/>
                  </a:lnTo>
                  <a:lnTo>
                    <a:pt x="395" y="709"/>
                  </a:lnTo>
                  <a:lnTo>
                    <a:pt x="392" y="721"/>
                  </a:lnTo>
                  <a:lnTo>
                    <a:pt x="390" y="731"/>
                  </a:lnTo>
                  <a:lnTo>
                    <a:pt x="387" y="740"/>
                  </a:lnTo>
                  <a:lnTo>
                    <a:pt x="383" y="749"/>
                  </a:lnTo>
                  <a:lnTo>
                    <a:pt x="377" y="761"/>
                  </a:lnTo>
                  <a:lnTo>
                    <a:pt x="371" y="768"/>
                  </a:lnTo>
                  <a:lnTo>
                    <a:pt x="366" y="773"/>
                  </a:lnTo>
                  <a:lnTo>
                    <a:pt x="360" y="779"/>
                  </a:lnTo>
                  <a:lnTo>
                    <a:pt x="353" y="785"/>
                  </a:lnTo>
                  <a:lnTo>
                    <a:pt x="346" y="788"/>
                  </a:lnTo>
                  <a:lnTo>
                    <a:pt x="340" y="789"/>
                  </a:lnTo>
                  <a:lnTo>
                    <a:pt x="330" y="790"/>
                  </a:lnTo>
                  <a:lnTo>
                    <a:pt x="319" y="791"/>
                  </a:lnTo>
                  <a:lnTo>
                    <a:pt x="305" y="790"/>
                  </a:lnTo>
                  <a:lnTo>
                    <a:pt x="299" y="790"/>
                  </a:lnTo>
                  <a:lnTo>
                    <a:pt x="290" y="789"/>
                  </a:lnTo>
                  <a:lnTo>
                    <a:pt x="281" y="786"/>
                  </a:lnTo>
                  <a:lnTo>
                    <a:pt x="273" y="781"/>
                  </a:lnTo>
                  <a:lnTo>
                    <a:pt x="268" y="776"/>
                  </a:lnTo>
                  <a:lnTo>
                    <a:pt x="263" y="770"/>
                  </a:lnTo>
                  <a:lnTo>
                    <a:pt x="258" y="765"/>
                  </a:lnTo>
                  <a:lnTo>
                    <a:pt x="254" y="757"/>
                  </a:lnTo>
                  <a:lnTo>
                    <a:pt x="250" y="750"/>
                  </a:lnTo>
                  <a:lnTo>
                    <a:pt x="247" y="741"/>
                  </a:lnTo>
                  <a:lnTo>
                    <a:pt x="246" y="731"/>
                  </a:lnTo>
                  <a:lnTo>
                    <a:pt x="245" y="724"/>
                  </a:lnTo>
                  <a:lnTo>
                    <a:pt x="245" y="714"/>
                  </a:lnTo>
                  <a:lnTo>
                    <a:pt x="246" y="705"/>
                  </a:lnTo>
                  <a:lnTo>
                    <a:pt x="248" y="696"/>
                  </a:lnTo>
                  <a:lnTo>
                    <a:pt x="250" y="686"/>
                  </a:lnTo>
                  <a:lnTo>
                    <a:pt x="253" y="676"/>
                  </a:lnTo>
                  <a:lnTo>
                    <a:pt x="254" y="666"/>
                  </a:lnTo>
                  <a:lnTo>
                    <a:pt x="255" y="658"/>
                  </a:lnTo>
                  <a:lnTo>
                    <a:pt x="254" y="651"/>
                  </a:lnTo>
                  <a:lnTo>
                    <a:pt x="253" y="645"/>
                  </a:lnTo>
                  <a:lnTo>
                    <a:pt x="249" y="637"/>
                  </a:lnTo>
                  <a:lnTo>
                    <a:pt x="245" y="631"/>
                  </a:lnTo>
                  <a:lnTo>
                    <a:pt x="240" y="625"/>
                  </a:lnTo>
                  <a:lnTo>
                    <a:pt x="234" y="620"/>
                  </a:lnTo>
                  <a:lnTo>
                    <a:pt x="229" y="616"/>
                  </a:lnTo>
                  <a:lnTo>
                    <a:pt x="221" y="612"/>
                  </a:lnTo>
                  <a:lnTo>
                    <a:pt x="214" y="610"/>
                  </a:lnTo>
                  <a:lnTo>
                    <a:pt x="205" y="608"/>
                  </a:lnTo>
                  <a:lnTo>
                    <a:pt x="197" y="607"/>
                  </a:lnTo>
                  <a:lnTo>
                    <a:pt x="190" y="605"/>
                  </a:lnTo>
                  <a:lnTo>
                    <a:pt x="181" y="602"/>
                  </a:lnTo>
                  <a:lnTo>
                    <a:pt x="173" y="599"/>
                  </a:lnTo>
                  <a:lnTo>
                    <a:pt x="164" y="596"/>
                  </a:lnTo>
                  <a:lnTo>
                    <a:pt x="157" y="593"/>
                  </a:lnTo>
                  <a:lnTo>
                    <a:pt x="152" y="588"/>
                  </a:lnTo>
                  <a:lnTo>
                    <a:pt x="147" y="581"/>
                  </a:lnTo>
                  <a:lnTo>
                    <a:pt x="144" y="572"/>
                  </a:lnTo>
                  <a:lnTo>
                    <a:pt x="142" y="561"/>
                  </a:lnTo>
                  <a:lnTo>
                    <a:pt x="141" y="552"/>
                  </a:lnTo>
                  <a:lnTo>
                    <a:pt x="142" y="542"/>
                  </a:lnTo>
                  <a:lnTo>
                    <a:pt x="143" y="534"/>
                  </a:lnTo>
                  <a:lnTo>
                    <a:pt x="142" y="525"/>
                  </a:lnTo>
                  <a:lnTo>
                    <a:pt x="139" y="517"/>
                  </a:lnTo>
                  <a:lnTo>
                    <a:pt x="135" y="509"/>
                  </a:lnTo>
                  <a:lnTo>
                    <a:pt x="130" y="504"/>
                  </a:lnTo>
                  <a:lnTo>
                    <a:pt x="125" y="499"/>
                  </a:lnTo>
                  <a:lnTo>
                    <a:pt x="117" y="496"/>
                  </a:lnTo>
                  <a:lnTo>
                    <a:pt x="109" y="492"/>
                  </a:lnTo>
                  <a:lnTo>
                    <a:pt x="100" y="491"/>
                  </a:lnTo>
                  <a:lnTo>
                    <a:pt x="92" y="490"/>
                  </a:lnTo>
                  <a:lnTo>
                    <a:pt x="84" y="490"/>
                  </a:lnTo>
                  <a:lnTo>
                    <a:pt x="76" y="491"/>
                  </a:lnTo>
                  <a:lnTo>
                    <a:pt x="68" y="492"/>
                  </a:lnTo>
                  <a:lnTo>
                    <a:pt x="61" y="493"/>
                  </a:lnTo>
                  <a:lnTo>
                    <a:pt x="53" y="494"/>
                  </a:lnTo>
                  <a:lnTo>
                    <a:pt x="41" y="494"/>
                  </a:lnTo>
                  <a:lnTo>
                    <a:pt x="33" y="494"/>
                  </a:lnTo>
                  <a:lnTo>
                    <a:pt x="25" y="491"/>
                  </a:lnTo>
                  <a:lnTo>
                    <a:pt x="19" y="488"/>
                  </a:lnTo>
                  <a:lnTo>
                    <a:pt x="12" y="482"/>
                  </a:lnTo>
                  <a:lnTo>
                    <a:pt x="8" y="476"/>
                  </a:lnTo>
                  <a:lnTo>
                    <a:pt x="5" y="470"/>
                  </a:lnTo>
                  <a:lnTo>
                    <a:pt x="1" y="457"/>
                  </a:lnTo>
                  <a:lnTo>
                    <a:pt x="1" y="443"/>
                  </a:lnTo>
                  <a:lnTo>
                    <a:pt x="0" y="429"/>
                  </a:lnTo>
                  <a:lnTo>
                    <a:pt x="0" y="412"/>
                  </a:lnTo>
                  <a:lnTo>
                    <a:pt x="1" y="398"/>
                  </a:lnTo>
                  <a:lnTo>
                    <a:pt x="1" y="382"/>
                  </a:lnTo>
                  <a:lnTo>
                    <a:pt x="2" y="368"/>
                  </a:lnTo>
                  <a:lnTo>
                    <a:pt x="3" y="353"/>
                  </a:lnTo>
                  <a:lnTo>
                    <a:pt x="4" y="342"/>
                  </a:lnTo>
                  <a:lnTo>
                    <a:pt x="6" y="330"/>
                  </a:lnTo>
                  <a:lnTo>
                    <a:pt x="8" y="320"/>
                  </a:lnTo>
                  <a:lnTo>
                    <a:pt x="11" y="314"/>
                  </a:lnTo>
                  <a:lnTo>
                    <a:pt x="15" y="308"/>
                  </a:lnTo>
                  <a:lnTo>
                    <a:pt x="20" y="304"/>
                  </a:lnTo>
                  <a:lnTo>
                    <a:pt x="26" y="300"/>
                  </a:lnTo>
                  <a:lnTo>
                    <a:pt x="31" y="299"/>
                  </a:lnTo>
                  <a:lnTo>
                    <a:pt x="38" y="297"/>
                  </a:lnTo>
                  <a:lnTo>
                    <a:pt x="47" y="296"/>
                  </a:lnTo>
                  <a:lnTo>
                    <a:pt x="55" y="297"/>
                  </a:lnTo>
                  <a:lnTo>
                    <a:pt x="66" y="299"/>
                  </a:lnTo>
                  <a:lnTo>
                    <a:pt x="75" y="299"/>
                  </a:lnTo>
                  <a:lnTo>
                    <a:pt x="84" y="300"/>
                  </a:lnTo>
                  <a:lnTo>
                    <a:pt x="95" y="300"/>
                  </a:lnTo>
                  <a:lnTo>
                    <a:pt x="106" y="299"/>
                  </a:lnTo>
                  <a:lnTo>
                    <a:pt x="116" y="296"/>
                  </a:lnTo>
                  <a:lnTo>
                    <a:pt x="125" y="292"/>
                  </a:lnTo>
                  <a:lnTo>
                    <a:pt x="131" y="288"/>
                  </a:lnTo>
                  <a:lnTo>
                    <a:pt x="137" y="282"/>
                  </a:lnTo>
                  <a:lnTo>
                    <a:pt x="141" y="274"/>
                  </a:lnTo>
                  <a:lnTo>
                    <a:pt x="144" y="266"/>
                  </a:lnTo>
                  <a:lnTo>
                    <a:pt x="145" y="258"/>
                  </a:lnTo>
                  <a:lnTo>
                    <a:pt x="145" y="252"/>
                  </a:lnTo>
                  <a:lnTo>
                    <a:pt x="144" y="240"/>
                  </a:lnTo>
                  <a:lnTo>
                    <a:pt x="145" y="228"/>
                  </a:lnTo>
                  <a:lnTo>
                    <a:pt x="147" y="219"/>
                  </a:lnTo>
                  <a:lnTo>
                    <a:pt x="149" y="211"/>
                  </a:lnTo>
                  <a:lnTo>
                    <a:pt x="153" y="205"/>
                  </a:lnTo>
                  <a:lnTo>
                    <a:pt x="160" y="198"/>
                  </a:lnTo>
                  <a:lnTo>
                    <a:pt x="167" y="194"/>
                  </a:lnTo>
                  <a:lnTo>
                    <a:pt x="177" y="190"/>
                  </a:lnTo>
                  <a:lnTo>
                    <a:pt x="186" y="188"/>
                  </a:lnTo>
                  <a:lnTo>
                    <a:pt x="194" y="185"/>
                  </a:lnTo>
                  <a:lnTo>
                    <a:pt x="204" y="184"/>
                  </a:lnTo>
                  <a:lnTo>
                    <a:pt x="214" y="181"/>
                  </a:lnTo>
                  <a:lnTo>
                    <a:pt x="225" y="178"/>
                  </a:lnTo>
                  <a:lnTo>
                    <a:pt x="235" y="173"/>
                  </a:lnTo>
                  <a:lnTo>
                    <a:pt x="244" y="165"/>
                  </a:lnTo>
                </a:path>
              </a:pathLst>
            </a:custGeom>
            <a:solidFill>
              <a:srgbClr val="FFFF00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611" name="Rectangle 15"/>
            <p:cNvSpPr>
              <a:spLocks noChangeArrowheads="1"/>
            </p:cNvSpPr>
            <p:nvPr/>
          </p:nvSpPr>
          <p:spPr bwMode="auto">
            <a:xfrm>
              <a:off x="4011613" y="4621213"/>
              <a:ext cx="1711325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r>
                <a:rPr lang="it-IT" b="1"/>
                <a:t>Cambiamento</a:t>
              </a:r>
            </a:p>
          </p:txBody>
        </p:sp>
      </p:grpSp>
      <p:grpSp>
        <p:nvGrpSpPr>
          <p:cNvPr id="4" name="Gruppo 35"/>
          <p:cNvGrpSpPr>
            <a:grpSpLocks/>
          </p:cNvGrpSpPr>
          <p:nvPr/>
        </p:nvGrpSpPr>
        <p:grpSpPr bwMode="auto">
          <a:xfrm>
            <a:off x="6694488" y="2727325"/>
            <a:ext cx="1981200" cy="2263775"/>
            <a:chOff x="6694488" y="2727325"/>
            <a:chExt cx="1981200" cy="2263775"/>
          </a:xfrm>
        </p:grpSpPr>
        <p:grpSp>
          <p:nvGrpSpPr>
            <p:cNvPr id="24599" name="Group 13"/>
            <p:cNvGrpSpPr>
              <a:grpSpLocks/>
            </p:cNvGrpSpPr>
            <p:nvPr/>
          </p:nvGrpSpPr>
          <p:grpSpPr bwMode="auto">
            <a:xfrm>
              <a:off x="6723063" y="2727325"/>
              <a:ext cx="1905000" cy="1760538"/>
              <a:chOff x="4024" y="1347"/>
              <a:chExt cx="1342" cy="1200"/>
            </a:xfrm>
          </p:grpSpPr>
          <p:sp>
            <p:nvSpPr>
              <p:cNvPr id="24601" name="Freeform 8"/>
              <p:cNvSpPr>
                <a:spLocks/>
              </p:cNvSpPr>
              <p:nvPr/>
            </p:nvSpPr>
            <p:spPr bwMode="auto">
              <a:xfrm>
                <a:off x="4696" y="1347"/>
                <a:ext cx="670" cy="735"/>
              </a:xfrm>
              <a:custGeom>
                <a:avLst/>
                <a:gdLst>
                  <a:gd name="T0" fmla="*/ 0 w 670"/>
                  <a:gd name="T1" fmla="*/ 0 h 735"/>
                  <a:gd name="T2" fmla="*/ 669 w 670"/>
                  <a:gd name="T3" fmla="*/ 586 h 735"/>
                  <a:gd name="T4" fmla="*/ 608 w 670"/>
                  <a:gd name="T5" fmla="*/ 592 h 735"/>
                  <a:gd name="T6" fmla="*/ 607 w 670"/>
                  <a:gd name="T7" fmla="*/ 605 h 735"/>
                  <a:gd name="T8" fmla="*/ 610 w 670"/>
                  <a:gd name="T9" fmla="*/ 621 h 735"/>
                  <a:gd name="T10" fmla="*/ 614 w 670"/>
                  <a:gd name="T11" fmla="*/ 640 h 735"/>
                  <a:gd name="T12" fmla="*/ 617 w 670"/>
                  <a:gd name="T13" fmla="*/ 659 h 735"/>
                  <a:gd name="T14" fmla="*/ 616 w 670"/>
                  <a:gd name="T15" fmla="*/ 677 h 735"/>
                  <a:gd name="T16" fmla="*/ 611 w 670"/>
                  <a:gd name="T17" fmla="*/ 695 h 735"/>
                  <a:gd name="T18" fmla="*/ 600 w 670"/>
                  <a:gd name="T19" fmla="*/ 709 h 735"/>
                  <a:gd name="T20" fmla="*/ 588 w 670"/>
                  <a:gd name="T21" fmla="*/ 721 h 735"/>
                  <a:gd name="T22" fmla="*/ 573 w 670"/>
                  <a:gd name="T23" fmla="*/ 729 h 735"/>
                  <a:gd name="T24" fmla="*/ 554 w 670"/>
                  <a:gd name="T25" fmla="*/ 733 h 735"/>
                  <a:gd name="T26" fmla="*/ 537 w 670"/>
                  <a:gd name="T27" fmla="*/ 734 h 735"/>
                  <a:gd name="T28" fmla="*/ 523 w 670"/>
                  <a:gd name="T29" fmla="*/ 732 h 735"/>
                  <a:gd name="T30" fmla="*/ 507 w 670"/>
                  <a:gd name="T31" fmla="*/ 727 h 735"/>
                  <a:gd name="T32" fmla="*/ 495 w 670"/>
                  <a:gd name="T33" fmla="*/ 718 h 735"/>
                  <a:gd name="T34" fmla="*/ 484 w 670"/>
                  <a:gd name="T35" fmla="*/ 704 h 735"/>
                  <a:gd name="T36" fmla="*/ 474 w 670"/>
                  <a:gd name="T37" fmla="*/ 689 h 735"/>
                  <a:gd name="T38" fmla="*/ 469 w 670"/>
                  <a:gd name="T39" fmla="*/ 668 h 735"/>
                  <a:gd name="T40" fmla="*/ 471 w 670"/>
                  <a:gd name="T41" fmla="*/ 647 h 735"/>
                  <a:gd name="T42" fmla="*/ 476 w 670"/>
                  <a:gd name="T43" fmla="*/ 626 h 735"/>
                  <a:gd name="T44" fmla="*/ 480 w 670"/>
                  <a:gd name="T45" fmla="*/ 605 h 735"/>
                  <a:gd name="T46" fmla="*/ 480 w 670"/>
                  <a:gd name="T47" fmla="*/ 596 h 735"/>
                  <a:gd name="T48" fmla="*/ 366 w 670"/>
                  <a:gd name="T49" fmla="*/ 590 h 735"/>
                  <a:gd name="T50" fmla="*/ 368 w 670"/>
                  <a:gd name="T51" fmla="*/ 556 h 735"/>
                  <a:gd name="T52" fmla="*/ 365 w 670"/>
                  <a:gd name="T53" fmla="*/ 532 h 735"/>
                  <a:gd name="T54" fmla="*/ 361 w 670"/>
                  <a:gd name="T55" fmla="*/ 519 h 735"/>
                  <a:gd name="T56" fmla="*/ 351 w 670"/>
                  <a:gd name="T57" fmla="*/ 508 h 735"/>
                  <a:gd name="T58" fmla="*/ 339 w 670"/>
                  <a:gd name="T59" fmla="*/ 500 h 735"/>
                  <a:gd name="T60" fmla="*/ 323 w 670"/>
                  <a:gd name="T61" fmla="*/ 499 h 735"/>
                  <a:gd name="T62" fmla="*/ 300 w 670"/>
                  <a:gd name="T63" fmla="*/ 500 h 735"/>
                  <a:gd name="T64" fmla="*/ 279 w 670"/>
                  <a:gd name="T65" fmla="*/ 502 h 735"/>
                  <a:gd name="T66" fmla="*/ 257 w 670"/>
                  <a:gd name="T67" fmla="*/ 502 h 735"/>
                  <a:gd name="T68" fmla="*/ 235 w 670"/>
                  <a:gd name="T69" fmla="*/ 497 h 735"/>
                  <a:gd name="T70" fmla="*/ 218 w 670"/>
                  <a:gd name="T71" fmla="*/ 486 h 735"/>
                  <a:gd name="T72" fmla="*/ 208 w 670"/>
                  <a:gd name="T73" fmla="*/ 471 h 735"/>
                  <a:gd name="T74" fmla="*/ 204 w 670"/>
                  <a:gd name="T75" fmla="*/ 451 h 735"/>
                  <a:gd name="T76" fmla="*/ 205 w 670"/>
                  <a:gd name="T77" fmla="*/ 428 h 735"/>
                  <a:gd name="T78" fmla="*/ 202 w 670"/>
                  <a:gd name="T79" fmla="*/ 407 h 735"/>
                  <a:gd name="T80" fmla="*/ 197 w 670"/>
                  <a:gd name="T81" fmla="*/ 394 h 735"/>
                  <a:gd name="T82" fmla="*/ 190 w 670"/>
                  <a:gd name="T83" fmla="*/ 385 h 735"/>
                  <a:gd name="T84" fmla="*/ 174 w 670"/>
                  <a:gd name="T85" fmla="*/ 377 h 735"/>
                  <a:gd name="T86" fmla="*/ 152 w 670"/>
                  <a:gd name="T87" fmla="*/ 370 h 735"/>
                  <a:gd name="T88" fmla="*/ 129 w 670"/>
                  <a:gd name="T89" fmla="*/ 366 h 735"/>
                  <a:gd name="T90" fmla="*/ 111 w 670"/>
                  <a:gd name="T91" fmla="*/ 359 h 735"/>
                  <a:gd name="T92" fmla="*/ 95 w 670"/>
                  <a:gd name="T93" fmla="*/ 349 h 735"/>
                  <a:gd name="T94" fmla="*/ 82 w 670"/>
                  <a:gd name="T95" fmla="*/ 335 h 735"/>
                  <a:gd name="T96" fmla="*/ 74 w 670"/>
                  <a:gd name="T97" fmla="*/ 318 h 735"/>
                  <a:gd name="T98" fmla="*/ 73 w 670"/>
                  <a:gd name="T99" fmla="*/ 300 h 735"/>
                  <a:gd name="T100" fmla="*/ 77 w 670"/>
                  <a:gd name="T101" fmla="*/ 279 h 735"/>
                  <a:gd name="T102" fmla="*/ 82 w 670"/>
                  <a:gd name="T103" fmla="*/ 255 h 735"/>
                  <a:gd name="T104" fmla="*/ 85 w 670"/>
                  <a:gd name="T105" fmla="*/ 233 h 735"/>
                  <a:gd name="T106" fmla="*/ 82 w 670"/>
                  <a:gd name="T107" fmla="*/ 211 h 735"/>
                  <a:gd name="T108" fmla="*/ 73 w 670"/>
                  <a:gd name="T109" fmla="*/ 190 h 735"/>
                  <a:gd name="T110" fmla="*/ 65 w 670"/>
                  <a:gd name="T111" fmla="*/ 178 h 735"/>
                  <a:gd name="T112" fmla="*/ 55 w 670"/>
                  <a:gd name="T113" fmla="*/ 167 h 735"/>
                  <a:gd name="T114" fmla="*/ 43 w 670"/>
                  <a:gd name="T115" fmla="*/ 159 h 735"/>
                  <a:gd name="T116" fmla="*/ 27 w 670"/>
                  <a:gd name="T117" fmla="*/ 154 h 735"/>
                  <a:gd name="T118" fmla="*/ 8 w 670"/>
                  <a:gd name="T119" fmla="*/ 153 h 735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670"/>
                  <a:gd name="T181" fmla="*/ 0 h 735"/>
                  <a:gd name="T182" fmla="*/ 670 w 670"/>
                  <a:gd name="T183" fmla="*/ 735 h 735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670" h="735">
                    <a:moveTo>
                      <a:pt x="0" y="153"/>
                    </a:moveTo>
                    <a:lnTo>
                      <a:pt x="0" y="0"/>
                    </a:lnTo>
                    <a:lnTo>
                      <a:pt x="668" y="0"/>
                    </a:lnTo>
                    <a:lnTo>
                      <a:pt x="669" y="586"/>
                    </a:lnTo>
                    <a:lnTo>
                      <a:pt x="611" y="586"/>
                    </a:lnTo>
                    <a:lnTo>
                      <a:pt x="608" y="592"/>
                    </a:lnTo>
                    <a:lnTo>
                      <a:pt x="607" y="598"/>
                    </a:lnTo>
                    <a:lnTo>
                      <a:pt x="607" y="605"/>
                    </a:lnTo>
                    <a:lnTo>
                      <a:pt x="607" y="611"/>
                    </a:lnTo>
                    <a:lnTo>
                      <a:pt x="610" y="621"/>
                    </a:lnTo>
                    <a:lnTo>
                      <a:pt x="612" y="633"/>
                    </a:lnTo>
                    <a:lnTo>
                      <a:pt x="614" y="640"/>
                    </a:lnTo>
                    <a:lnTo>
                      <a:pt x="616" y="650"/>
                    </a:lnTo>
                    <a:lnTo>
                      <a:pt x="617" y="659"/>
                    </a:lnTo>
                    <a:lnTo>
                      <a:pt x="617" y="669"/>
                    </a:lnTo>
                    <a:lnTo>
                      <a:pt x="616" y="677"/>
                    </a:lnTo>
                    <a:lnTo>
                      <a:pt x="614" y="687"/>
                    </a:lnTo>
                    <a:lnTo>
                      <a:pt x="611" y="695"/>
                    </a:lnTo>
                    <a:lnTo>
                      <a:pt x="607" y="701"/>
                    </a:lnTo>
                    <a:lnTo>
                      <a:pt x="600" y="709"/>
                    </a:lnTo>
                    <a:lnTo>
                      <a:pt x="594" y="715"/>
                    </a:lnTo>
                    <a:lnTo>
                      <a:pt x="588" y="721"/>
                    </a:lnTo>
                    <a:lnTo>
                      <a:pt x="581" y="726"/>
                    </a:lnTo>
                    <a:lnTo>
                      <a:pt x="573" y="729"/>
                    </a:lnTo>
                    <a:lnTo>
                      <a:pt x="563" y="732"/>
                    </a:lnTo>
                    <a:lnTo>
                      <a:pt x="554" y="733"/>
                    </a:lnTo>
                    <a:lnTo>
                      <a:pt x="546" y="734"/>
                    </a:lnTo>
                    <a:lnTo>
                      <a:pt x="537" y="734"/>
                    </a:lnTo>
                    <a:lnTo>
                      <a:pt x="529" y="733"/>
                    </a:lnTo>
                    <a:lnTo>
                      <a:pt x="523" y="732"/>
                    </a:lnTo>
                    <a:lnTo>
                      <a:pt x="515" y="729"/>
                    </a:lnTo>
                    <a:lnTo>
                      <a:pt x="507" y="727"/>
                    </a:lnTo>
                    <a:lnTo>
                      <a:pt x="502" y="723"/>
                    </a:lnTo>
                    <a:lnTo>
                      <a:pt x="495" y="718"/>
                    </a:lnTo>
                    <a:lnTo>
                      <a:pt x="489" y="711"/>
                    </a:lnTo>
                    <a:lnTo>
                      <a:pt x="484" y="704"/>
                    </a:lnTo>
                    <a:lnTo>
                      <a:pt x="478" y="697"/>
                    </a:lnTo>
                    <a:lnTo>
                      <a:pt x="474" y="689"/>
                    </a:lnTo>
                    <a:lnTo>
                      <a:pt x="471" y="679"/>
                    </a:lnTo>
                    <a:lnTo>
                      <a:pt x="469" y="668"/>
                    </a:lnTo>
                    <a:lnTo>
                      <a:pt x="469" y="658"/>
                    </a:lnTo>
                    <a:lnTo>
                      <a:pt x="471" y="647"/>
                    </a:lnTo>
                    <a:lnTo>
                      <a:pt x="474" y="637"/>
                    </a:lnTo>
                    <a:lnTo>
                      <a:pt x="476" y="626"/>
                    </a:lnTo>
                    <a:lnTo>
                      <a:pt x="479" y="614"/>
                    </a:lnTo>
                    <a:lnTo>
                      <a:pt x="480" y="605"/>
                    </a:lnTo>
                    <a:lnTo>
                      <a:pt x="480" y="600"/>
                    </a:lnTo>
                    <a:lnTo>
                      <a:pt x="480" y="596"/>
                    </a:lnTo>
                    <a:lnTo>
                      <a:pt x="478" y="590"/>
                    </a:lnTo>
                    <a:lnTo>
                      <a:pt x="366" y="590"/>
                    </a:lnTo>
                    <a:lnTo>
                      <a:pt x="368" y="568"/>
                    </a:lnTo>
                    <a:lnTo>
                      <a:pt x="368" y="556"/>
                    </a:lnTo>
                    <a:lnTo>
                      <a:pt x="366" y="544"/>
                    </a:lnTo>
                    <a:lnTo>
                      <a:pt x="365" y="532"/>
                    </a:lnTo>
                    <a:lnTo>
                      <a:pt x="364" y="525"/>
                    </a:lnTo>
                    <a:lnTo>
                      <a:pt x="361" y="519"/>
                    </a:lnTo>
                    <a:lnTo>
                      <a:pt x="357" y="513"/>
                    </a:lnTo>
                    <a:lnTo>
                      <a:pt x="351" y="508"/>
                    </a:lnTo>
                    <a:lnTo>
                      <a:pt x="345" y="503"/>
                    </a:lnTo>
                    <a:lnTo>
                      <a:pt x="339" y="500"/>
                    </a:lnTo>
                    <a:lnTo>
                      <a:pt x="333" y="499"/>
                    </a:lnTo>
                    <a:lnTo>
                      <a:pt x="323" y="499"/>
                    </a:lnTo>
                    <a:lnTo>
                      <a:pt x="311" y="499"/>
                    </a:lnTo>
                    <a:lnTo>
                      <a:pt x="300" y="500"/>
                    </a:lnTo>
                    <a:lnTo>
                      <a:pt x="288" y="500"/>
                    </a:lnTo>
                    <a:lnTo>
                      <a:pt x="279" y="502"/>
                    </a:lnTo>
                    <a:lnTo>
                      <a:pt x="267" y="503"/>
                    </a:lnTo>
                    <a:lnTo>
                      <a:pt x="257" y="502"/>
                    </a:lnTo>
                    <a:lnTo>
                      <a:pt x="248" y="500"/>
                    </a:lnTo>
                    <a:lnTo>
                      <a:pt x="235" y="497"/>
                    </a:lnTo>
                    <a:lnTo>
                      <a:pt x="226" y="493"/>
                    </a:lnTo>
                    <a:lnTo>
                      <a:pt x="218" y="486"/>
                    </a:lnTo>
                    <a:lnTo>
                      <a:pt x="213" y="479"/>
                    </a:lnTo>
                    <a:lnTo>
                      <a:pt x="208" y="471"/>
                    </a:lnTo>
                    <a:lnTo>
                      <a:pt x="205" y="461"/>
                    </a:lnTo>
                    <a:lnTo>
                      <a:pt x="204" y="451"/>
                    </a:lnTo>
                    <a:lnTo>
                      <a:pt x="204" y="438"/>
                    </a:lnTo>
                    <a:lnTo>
                      <a:pt x="205" y="428"/>
                    </a:lnTo>
                    <a:lnTo>
                      <a:pt x="204" y="418"/>
                    </a:lnTo>
                    <a:lnTo>
                      <a:pt x="202" y="407"/>
                    </a:lnTo>
                    <a:lnTo>
                      <a:pt x="200" y="400"/>
                    </a:lnTo>
                    <a:lnTo>
                      <a:pt x="197" y="394"/>
                    </a:lnTo>
                    <a:lnTo>
                      <a:pt x="194" y="389"/>
                    </a:lnTo>
                    <a:lnTo>
                      <a:pt x="190" y="385"/>
                    </a:lnTo>
                    <a:lnTo>
                      <a:pt x="182" y="381"/>
                    </a:lnTo>
                    <a:lnTo>
                      <a:pt x="174" y="377"/>
                    </a:lnTo>
                    <a:lnTo>
                      <a:pt x="164" y="374"/>
                    </a:lnTo>
                    <a:lnTo>
                      <a:pt x="152" y="370"/>
                    </a:lnTo>
                    <a:lnTo>
                      <a:pt x="141" y="368"/>
                    </a:lnTo>
                    <a:lnTo>
                      <a:pt x="129" y="366"/>
                    </a:lnTo>
                    <a:lnTo>
                      <a:pt x="120" y="362"/>
                    </a:lnTo>
                    <a:lnTo>
                      <a:pt x="111" y="359"/>
                    </a:lnTo>
                    <a:lnTo>
                      <a:pt x="101" y="355"/>
                    </a:lnTo>
                    <a:lnTo>
                      <a:pt x="95" y="349"/>
                    </a:lnTo>
                    <a:lnTo>
                      <a:pt x="87" y="342"/>
                    </a:lnTo>
                    <a:lnTo>
                      <a:pt x="82" y="335"/>
                    </a:lnTo>
                    <a:lnTo>
                      <a:pt x="77" y="327"/>
                    </a:lnTo>
                    <a:lnTo>
                      <a:pt x="74" y="318"/>
                    </a:lnTo>
                    <a:lnTo>
                      <a:pt x="73" y="309"/>
                    </a:lnTo>
                    <a:lnTo>
                      <a:pt x="73" y="300"/>
                    </a:lnTo>
                    <a:lnTo>
                      <a:pt x="75" y="291"/>
                    </a:lnTo>
                    <a:lnTo>
                      <a:pt x="77" y="279"/>
                    </a:lnTo>
                    <a:lnTo>
                      <a:pt x="80" y="266"/>
                    </a:lnTo>
                    <a:lnTo>
                      <a:pt x="82" y="255"/>
                    </a:lnTo>
                    <a:lnTo>
                      <a:pt x="84" y="244"/>
                    </a:lnTo>
                    <a:lnTo>
                      <a:pt x="85" y="233"/>
                    </a:lnTo>
                    <a:lnTo>
                      <a:pt x="84" y="221"/>
                    </a:lnTo>
                    <a:lnTo>
                      <a:pt x="82" y="211"/>
                    </a:lnTo>
                    <a:lnTo>
                      <a:pt x="78" y="200"/>
                    </a:lnTo>
                    <a:lnTo>
                      <a:pt x="73" y="190"/>
                    </a:lnTo>
                    <a:lnTo>
                      <a:pt x="68" y="182"/>
                    </a:lnTo>
                    <a:lnTo>
                      <a:pt x="65" y="178"/>
                    </a:lnTo>
                    <a:lnTo>
                      <a:pt x="60" y="172"/>
                    </a:lnTo>
                    <a:lnTo>
                      <a:pt x="55" y="167"/>
                    </a:lnTo>
                    <a:lnTo>
                      <a:pt x="50" y="163"/>
                    </a:lnTo>
                    <a:lnTo>
                      <a:pt x="43" y="159"/>
                    </a:lnTo>
                    <a:lnTo>
                      <a:pt x="36" y="156"/>
                    </a:lnTo>
                    <a:lnTo>
                      <a:pt x="27" y="154"/>
                    </a:lnTo>
                    <a:lnTo>
                      <a:pt x="17" y="153"/>
                    </a:lnTo>
                    <a:lnTo>
                      <a:pt x="8" y="153"/>
                    </a:lnTo>
                    <a:lnTo>
                      <a:pt x="0" y="153"/>
                    </a:lnTo>
                  </a:path>
                </a:pathLst>
              </a:custGeom>
              <a:solidFill>
                <a:srgbClr val="FF00FF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24602" name="Freeform 9"/>
              <p:cNvSpPr>
                <a:spLocks/>
              </p:cNvSpPr>
              <p:nvPr/>
            </p:nvSpPr>
            <p:spPr bwMode="auto">
              <a:xfrm>
                <a:off x="4693" y="1932"/>
                <a:ext cx="673" cy="615"/>
              </a:xfrm>
              <a:custGeom>
                <a:avLst/>
                <a:gdLst>
                  <a:gd name="T0" fmla="*/ 0 w 673"/>
                  <a:gd name="T1" fmla="*/ 614 h 615"/>
                  <a:gd name="T2" fmla="*/ 671 w 673"/>
                  <a:gd name="T3" fmla="*/ 0 h 615"/>
                  <a:gd name="T4" fmla="*/ 608 w 673"/>
                  <a:gd name="T5" fmla="*/ 12 h 615"/>
                  <a:gd name="T6" fmla="*/ 610 w 673"/>
                  <a:gd name="T7" fmla="*/ 32 h 615"/>
                  <a:gd name="T8" fmla="*/ 617 w 673"/>
                  <a:gd name="T9" fmla="*/ 60 h 615"/>
                  <a:gd name="T10" fmla="*/ 619 w 673"/>
                  <a:gd name="T11" fmla="*/ 82 h 615"/>
                  <a:gd name="T12" fmla="*/ 615 w 673"/>
                  <a:gd name="T13" fmla="*/ 105 h 615"/>
                  <a:gd name="T14" fmla="*/ 601 w 673"/>
                  <a:gd name="T15" fmla="*/ 124 h 615"/>
                  <a:gd name="T16" fmla="*/ 584 w 673"/>
                  <a:gd name="T17" fmla="*/ 139 h 615"/>
                  <a:gd name="T18" fmla="*/ 563 w 673"/>
                  <a:gd name="T19" fmla="*/ 146 h 615"/>
                  <a:gd name="T20" fmla="*/ 532 w 673"/>
                  <a:gd name="T21" fmla="*/ 145 h 615"/>
                  <a:gd name="T22" fmla="*/ 513 w 673"/>
                  <a:gd name="T23" fmla="*/ 140 h 615"/>
                  <a:gd name="T24" fmla="*/ 493 w 673"/>
                  <a:gd name="T25" fmla="*/ 125 h 615"/>
                  <a:gd name="T26" fmla="*/ 480 w 673"/>
                  <a:gd name="T27" fmla="*/ 106 h 615"/>
                  <a:gd name="T28" fmla="*/ 474 w 673"/>
                  <a:gd name="T29" fmla="*/ 86 h 615"/>
                  <a:gd name="T30" fmla="*/ 475 w 673"/>
                  <a:gd name="T31" fmla="*/ 64 h 615"/>
                  <a:gd name="T32" fmla="*/ 480 w 673"/>
                  <a:gd name="T33" fmla="*/ 43 h 615"/>
                  <a:gd name="T34" fmla="*/ 484 w 673"/>
                  <a:gd name="T35" fmla="*/ 23 h 615"/>
                  <a:gd name="T36" fmla="*/ 482 w 673"/>
                  <a:gd name="T37" fmla="*/ 3 h 615"/>
                  <a:gd name="T38" fmla="*/ 371 w 673"/>
                  <a:gd name="T39" fmla="*/ 24 h 615"/>
                  <a:gd name="T40" fmla="*/ 369 w 673"/>
                  <a:gd name="T41" fmla="*/ 52 h 615"/>
                  <a:gd name="T42" fmla="*/ 368 w 673"/>
                  <a:gd name="T43" fmla="*/ 74 h 615"/>
                  <a:gd name="T44" fmla="*/ 362 w 673"/>
                  <a:gd name="T45" fmla="*/ 94 h 615"/>
                  <a:gd name="T46" fmla="*/ 353 w 673"/>
                  <a:gd name="T47" fmla="*/ 107 h 615"/>
                  <a:gd name="T48" fmla="*/ 339 w 673"/>
                  <a:gd name="T49" fmla="*/ 114 h 615"/>
                  <a:gd name="T50" fmla="*/ 323 w 673"/>
                  <a:gd name="T51" fmla="*/ 116 h 615"/>
                  <a:gd name="T52" fmla="*/ 304 w 673"/>
                  <a:gd name="T53" fmla="*/ 115 h 615"/>
                  <a:gd name="T54" fmla="*/ 286 w 673"/>
                  <a:gd name="T55" fmla="*/ 114 h 615"/>
                  <a:gd name="T56" fmla="*/ 264 w 673"/>
                  <a:gd name="T57" fmla="*/ 112 h 615"/>
                  <a:gd name="T58" fmla="*/ 245 w 673"/>
                  <a:gd name="T59" fmla="*/ 115 h 615"/>
                  <a:gd name="T60" fmla="*/ 227 w 673"/>
                  <a:gd name="T61" fmla="*/ 123 h 615"/>
                  <a:gd name="T62" fmla="*/ 213 w 673"/>
                  <a:gd name="T63" fmla="*/ 136 h 615"/>
                  <a:gd name="T64" fmla="*/ 206 w 673"/>
                  <a:gd name="T65" fmla="*/ 154 h 615"/>
                  <a:gd name="T66" fmla="*/ 206 w 673"/>
                  <a:gd name="T67" fmla="*/ 173 h 615"/>
                  <a:gd name="T68" fmla="*/ 206 w 673"/>
                  <a:gd name="T69" fmla="*/ 195 h 615"/>
                  <a:gd name="T70" fmla="*/ 202 w 673"/>
                  <a:gd name="T71" fmla="*/ 212 h 615"/>
                  <a:gd name="T72" fmla="*/ 194 w 673"/>
                  <a:gd name="T73" fmla="*/ 226 h 615"/>
                  <a:gd name="T74" fmla="*/ 177 w 673"/>
                  <a:gd name="T75" fmla="*/ 237 h 615"/>
                  <a:gd name="T76" fmla="*/ 159 w 673"/>
                  <a:gd name="T77" fmla="*/ 242 h 615"/>
                  <a:gd name="T78" fmla="*/ 137 w 673"/>
                  <a:gd name="T79" fmla="*/ 247 h 615"/>
                  <a:gd name="T80" fmla="*/ 118 w 673"/>
                  <a:gd name="T81" fmla="*/ 253 h 615"/>
                  <a:gd name="T82" fmla="*/ 102 w 673"/>
                  <a:gd name="T83" fmla="*/ 260 h 615"/>
                  <a:gd name="T84" fmla="*/ 90 w 673"/>
                  <a:gd name="T85" fmla="*/ 270 h 615"/>
                  <a:gd name="T86" fmla="*/ 79 w 673"/>
                  <a:gd name="T87" fmla="*/ 287 h 615"/>
                  <a:gd name="T88" fmla="*/ 74 w 673"/>
                  <a:gd name="T89" fmla="*/ 307 h 615"/>
                  <a:gd name="T90" fmla="*/ 76 w 673"/>
                  <a:gd name="T91" fmla="*/ 328 h 615"/>
                  <a:gd name="T92" fmla="*/ 82 w 673"/>
                  <a:gd name="T93" fmla="*/ 354 h 615"/>
                  <a:gd name="T94" fmla="*/ 86 w 673"/>
                  <a:gd name="T95" fmla="*/ 376 h 615"/>
                  <a:gd name="T96" fmla="*/ 85 w 673"/>
                  <a:gd name="T97" fmla="*/ 398 h 615"/>
                  <a:gd name="T98" fmla="*/ 79 w 673"/>
                  <a:gd name="T99" fmla="*/ 417 h 615"/>
                  <a:gd name="T100" fmla="*/ 71 w 673"/>
                  <a:gd name="T101" fmla="*/ 437 h 615"/>
                  <a:gd name="T102" fmla="*/ 58 w 673"/>
                  <a:gd name="T103" fmla="*/ 459 h 615"/>
                  <a:gd name="T104" fmla="*/ 44 w 673"/>
                  <a:gd name="T105" fmla="*/ 472 h 615"/>
                  <a:gd name="T106" fmla="*/ 31 w 673"/>
                  <a:gd name="T107" fmla="*/ 480 h 615"/>
                  <a:gd name="T108" fmla="*/ 10 w 673"/>
                  <a:gd name="T109" fmla="*/ 485 h 615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673"/>
                  <a:gd name="T166" fmla="*/ 0 h 615"/>
                  <a:gd name="T167" fmla="*/ 673 w 673"/>
                  <a:gd name="T168" fmla="*/ 615 h 615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673" h="615">
                    <a:moveTo>
                      <a:pt x="0" y="485"/>
                    </a:moveTo>
                    <a:lnTo>
                      <a:pt x="0" y="614"/>
                    </a:lnTo>
                    <a:lnTo>
                      <a:pt x="672" y="614"/>
                    </a:lnTo>
                    <a:lnTo>
                      <a:pt x="671" y="0"/>
                    </a:lnTo>
                    <a:lnTo>
                      <a:pt x="611" y="0"/>
                    </a:lnTo>
                    <a:lnTo>
                      <a:pt x="608" y="12"/>
                    </a:lnTo>
                    <a:lnTo>
                      <a:pt x="608" y="20"/>
                    </a:lnTo>
                    <a:lnTo>
                      <a:pt x="610" y="32"/>
                    </a:lnTo>
                    <a:lnTo>
                      <a:pt x="614" y="45"/>
                    </a:lnTo>
                    <a:lnTo>
                      <a:pt x="617" y="60"/>
                    </a:lnTo>
                    <a:lnTo>
                      <a:pt x="619" y="71"/>
                    </a:lnTo>
                    <a:lnTo>
                      <a:pt x="619" y="82"/>
                    </a:lnTo>
                    <a:lnTo>
                      <a:pt x="618" y="94"/>
                    </a:lnTo>
                    <a:lnTo>
                      <a:pt x="615" y="105"/>
                    </a:lnTo>
                    <a:lnTo>
                      <a:pt x="608" y="115"/>
                    </a:lnTo>
                    <a:lnTo>
                      <a:pt x="601" y="124"/>
                    </a:lnTo>
                    <a:lnTo>
                      <a:pt x="593" y="132"/>
                    </a:lnTo>
                    <a:lnTo>
                      <a:pt x="584" y="139"/>
                    </a:lnTo>
                    <a:lnTo>
                      <a:pt x="573" y="143"/>
                    </a:lnTo>
                    <a:lnTo>
                      <a:pt x="563" y="146"/>
                    </a:lnTo>
                    <a:lnTo>
                      <a:pt x="549" y="146"/>
                    </a:lnTo>
                    <a:lnTo>
                      <a:pt x="532" y="145"/>
                    </a:lnTo>
                    <a:lnTo>
                      <a:pt x="522" y="143"/>
                    </a:lnTo>
                    <a:lnTo>
                      <a:pt x="513" y="140"/>
                    </a:lnTo>
                    <a:lnTo>
                      <a:pt x="504" y="135"/>
                    </a:lnTo>
                    <a:lnTo>
                      <a:pt x="493" y="125"/>
                    </a:lnTo>
                    <a:lnTo>
                      <a:pt x="486" y="115"/>
                    </a:lnTo>
                    <a:lnTo>
                      <a:pt x="480" y="106"/>
                    </a:lnTo>
                    <a:lnTo>
                      <a:pt x="476" y="95"/>
                    </a:lnTo>
                    <a:lnTo>
                      <a:pt x="474" y="86"/>
                    </a:lnTo>
                    <a:lnTo>
                      <a:pt x="474" y="74"/>
                    </a:lnTo>
                    <a:lnTo>
                      <a:pt x="475" y="64"/>
                    </a:lnTo>
                    <a:lnTo>
                      <a:pt x="477" y="53"/>
                    </a:lnTo>
                    <a:lnTo>
                      <a:pt x="480" y="43"/>
                    </a:lnTo>
                    <a:lnTo>
                      <a:pt x="483" y="33"/>
                    </a:lnTo>
                    <a:lnTo>
                      <a:pt x="484" y="23"/>
                    </a:lnTo>
                    <a:lnTo>
                      <a:pt x="484" y="13"/>
                    </a:lnTo>
                    <a:lnTo>
                      <a:pt x="482" y="3"/>
                    </a:lnTo>
                    <a:lnTo>
                      <a:pt x="369" y="3"/>
                    </a:lnTo>
                    <a:lnTo>
                      <a:pt x="371" y="24"/>
                    </a:lnTo>
                    <a:lnTo>
                      <a:pt x="369" y="39"/>
                    </a:lnTo>
                    <a:lnTo>
                      <a:pt x="369" y="52"/>
                    </a:lnTo>
                    <a:lnTo>
                      <a:pt x="369" y="63"/>
                    </a:lnTo>
                    <a:lnTo>
                      <a:pt x="368" y="74"/>
                    </a:lnTo>
                    <a:lnTo>
                      <a:pt x="365" y="86"/>
                    </a:lnTo>
                    <a:lnTo>
                      <a:pt x="362" y="94"/>
                    </a:lnTo>
                    <a:lnTo>
                      <a:pt x="358" y="101"/>
                    </a:lnTo>
                    <a:lnTo>
                      <a:pt x="353" y="107"/>
                    </a:lnTo>
                    <a:lnTo>
                      <a:pt x="346" y="112"/>
                    </a:lnTo>
                    <a:lnTo>
                      <a:pt x="339" y="114"/>
                    </a:lnTo>
                    <a:lnTo>
                      <a:pt x="331" y="115"/>
                    </a:lnTo>
                    <a:lnTo>
                      <a:pt x="323" y="116"/>
                    </a:lnTo>
                    <a:lnTo>
                      <a:pt x="313" y="116"/>
                    </a:lnTo>
                    <a:lnTo>
                      <a:pt x="304" y="115"/>
                    </a:lnTo>
                    <a:lnTo>
                      <a:pt x="296" y="114"/>
                    </a:lnTo>
                    <a:lnTo>
                      <a:pt x="286" y="114"/>
                    </a:lnTo>
                    <a:lnTo>
                      <a:pt x="276" y="112"/>
                    </a:lnTo>
                    <a:lnTo>
                      <a:pt x="264" y="112"/>
                    </a:lnTo>
                    <a:lnTo>
                      <a:pt x="255" y="114"/>
                    </a:lnTo>
                    <a:lnTo>
                      <a:pt x="245" y="115"/>
                    </a:lnTo>
                    <a:lnTo>
                      <a:pt x="234" y="118"/>
                    </a:lnTo>
                    <a:lnTo>
                      <a:pt x="227" y="123"/>
                    </a:lnTo>
                    <a:lnTo>
                      <a:pt x="219" y="128"/>
                    </a:lnTo>
                    <a:lnTo>
                      <a:pt x="213" y="136"/>
                    </a:lnTo>
                    <a:lnTo>
                      <a:pt x="208" y="145"/>
                    </a:lnTo>
                    <a:lnTo>
                      <a:pt x="206" y="154"/>
                    </a:lnTo>
                    <a:lnTo>
                      <a:pt x="205" y="163"/>
                    </a:lnTo>
                    <a:lnTo>
                      <a:pt x="206" y="173"/>
                    </a:lnTo>
                    <a:lnTo>
                      <a:pt x="206" y="184"/>
                    </a:lnTo>
                    <a:lnTo>
                      <a:pt x="206" y="195"/>
                    </a:lnTo>
                    <a:lnTo>
                      <a:pt x="204" y="203"/>
                    </a:lnTo>
                    <a:lnTo>
                      <a:pt x="202" y="212"/>
                    </a:lnTo>
                    <a:lnTo>
                      <a:pt x="198" y="221"/>
                    </a:lnTo>
                    <a:lnTo>
                      <a:pt x="194" y="226"/>
                    </a:lnTo>
                    <a:lnTo>
                      <a:pt x="186" y="233"/>
                    </a:lnTo>
                    <a:lnTo>
                      <a:pt x="177" y="237"/>
                    </a:lnTo>
                    <a:lnTo>
                      <a:pt x="168" y="240"/>
                    </a:lnTo>
                    <a:lnTo>
                      <a:pt x="159" y="242"/>
                    </a:lnTo>
                    <a:lnTo>
                      <a:pt x="150" y="245"/>
                    </a:lnTo>
                    <a:lnTo>
                      <a:pt x="137" y="247"/>
                    </a:lnTo>
                    <a:lnTo>
                      <a:pt x="128" y="250"/>
                    </a:lnTo>
                    <a:lnTo>
                      <a:pt x="118" y="253"/>
                    </a:lnTo>
                    <a:lnTo>
                      <a:pt x="110" y="256"/>
                    </a:lnTo>
                    <a:lnTo>
                      <a:pt x="102" y="260"/>
                    </a:lnTo>
                    <a:lnTo>
                      <a:pt x="96" y="265"/>
                    </a:lnTo>
                    <a:lnTo>
                      <a:pt x="90" y="270"/>
                    </a:lnTo>
                    <a:lnTo>
                      <a:pt x="83" y="279"/>
                    </a:lnTo>
                    <a:lnTo>
                      <a:pt x="79" y="287"/>
                    </a:lnTo>
                    <a:lnTo>
                      <a:pt x="76" y="296"/>
                    </a:lnTo>
                    <a:lnTo>
                      <a:pt x="74" y="307"/>
                    </a:lnTo>
                    <a:lnTo>
                      <a:pt x="75" y="317"/>
                    </a:lnTo>
                    <a:lnTo>
                      <a:pt x="76" y="328"/>
                    </a:lnTo>
                    <a:lnTo>
                      <a:pt x="79" y="340"/>
                    </a:lnTo>
                    <a:lnTo>
                      <a:pt x="82" y="354"/>
                    </a:lnTo>
                    <a:lnTo>
                      <a:pt x="85" y="366"/>
                    </a:lnTo>
                    <a:lnTo>
                      <a:pt x="86" y="376"/>
                    </a:lnTo>
                    <a:lnTo>
                      <a:pt x="86" y="385"/>
                    </a:lnTo>
                    <a:lnTo>
                      <a:pt x="85" y="398"/>
                    </a:lnTo>
                    <a:lnTo>
                      <a:pt x="82" y="408"/>
                    </a:lnTo>
                    <a:lnTo>
                      <a:pt x="79" y="417"/>
                    </a:lnTo>
                    <a:lnTo>
                      <a:pt x="76" y="426"/>
                    </a:lnTo>
                    <a:lnTo>
                      <a:pt x="71" y="437"/>
                    </a:lnTo>
                    <a:lnTo>
                      <a:pt x="65" y="450"/>
                    </a:lnTo>
                    <a:lnTo>
                      <a:pt x="58" y="459"/>
                    </a:lnTo>
                    <a:lnTo>
                      <a:pt x="51" y="466"/>
                    </a:lnTo>
                    <a:lnTo>
                      <a:pt x="44" y="472"/>
                    </a:lnTo>
                    <a:lnTo>
                      <a:pt x="38" y="477"/>
                    </a:lnTo>
                    <a:lnTo>
                      <a:pt x="31" y="480"/>
                    </a:lnTo>
                    <a:lnTo>
                      <a:pt x="21" y="483"/>
                    </a:lnTo>
                    <a:lnTo>
                      <a:pt x="10" y="485"/>
                    </a:lnTo>
                    <a:lnTo>
                      <a:pt x="0" y="485"/>
                    </a:lnTo>
                  </a:path>
                </a:pathLst>
              </a:custGeom>
              <a:solidFill>
                <a:schemeClr val="accent2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24603" name="Freeform 10"/>
              <p:cNvSpPr>
                <a:spLocks/>
              </p:cNvSpPr>
              <p:nvPr/>
            </p:nvSpPr>
            <p:spPr bwMode="auto">
              <a:xfrm>
                <a:off x="4024" y="1814"/>
                <a:ext cx="670" cy="733"/>
              </a:xfrm>
              <a:custGeom>
                <a:avLst/>
                <a:gdLst>
                  <a:gd name="T0" fmla="*/ 669 w 670"/>
                  <a:gd name="T1" fmla="*/ 732 h 733"/>
                  <a:gd name="T2" fmla="*/ 0 w 670"/>
                  <a:gd name="T3" fmla="*/ 147 h 733"/>
                  <a:gd name="T4" fmla="*/ 60 w 670"/>
                  <a:gd name="T5" fmla="*/ 142 h 733"/>
                  <a:gd name="T6" fmla="*/ 62 w 670"/>
                  <a:gd name="T7" fmla="*/ 129 h 733"/>
                  <a:gd name="T8" fmla="*/ 59 w 670"/>
                  <a:gd name="T9" fmla="*/ 113 h 733"/>
                  <a:gd name="T10" fmla="*/ 54 w 670"/>
                  <a:gd name="T11" fmla="*/ 93 h 733"/>
                  <a:gd name="T12" fmla="*/ 51 w 670"/>
                  <a:gd name="T13" fmla="*/ 74 h 733"/>
                  <a:gd name="T14" fmla="*/ 52 w 670"/>
                  <a:gd name="T15" fmla="*/ 57 h 733"/>
                  <a:gd name="T16" fmla="*/ 57 w 670"/>
                  <a:gd name="T17" fmla="*/ 39 h 733"/>
                  <a:gd name="T18" fmla="*/ 68 w 670"/>
                  <a:gd name="T19" fmla="*/ 25 h 733"/>
                  <a:gd name="T20" fmla="*/ 80 w 670"/>
                  <a:gd name="T21" fmla="*/ 13 h 733"/>
                  <a:gd name="T22" fmla="*/ 96 w 670"/>
                  <a:gd name="T23" fmla="*/ 5 h 733"/>
                  <a:gd name="T24" fmla="*/ 115 w 670"/>
                  <a:gd name="T25" fmla="*/ 1 h 733"/>
                  <a:gd name="T26" fmla="*/ 132 w 670"/>
                  <a:gd name="T27" fmla="*/ 0 h 733"/>
                  <a:gd name="T28" fmla="*/ 146 w 670"/>
                  <a:gd name="T29" fmla="*/ 2 h 733"/>
                  <a:gd name="T30" fmla="*/ 161 w 670"/>
                  <a:gd name="T31" fmla="*/ 7 h 733"/>
                  <a:gd name="T32" fmla="*/ 173 w 670"/>
                  <a:gd name="T33" fmla="*/ 16 h 733"/>
                  <a:gd name="T34" fmla="*/ 185 w 670"/>
                  <a:gd name="T35" fmla="*/ 30 h 733"/>
                  <a:gd name="T36" fmla="*/ 194 w 670"/>
                  <a:gd name="T37" fmla="*/ 45 h 733"/>
                  <a:gd name="T38" fmla="*/ 199 w 670"/>
                  <a:gd name="T39" fmla="*/ 66 h 733"/>
                  <a:gd name="T40" fmla="*/ 197 w 670"/>
                  <a:gd name="T41" fmla="*/ 87 h 733"/>
                  <a:gd name="T42" fmla="*/ 192 w 670"/>
                  <a:gd name="T43" fmla="*/ 107 h 733"/>
                  <a:gd name="T44" fmla="*/ 188 w 670"/>
                  <a:gd name="T45" fmla="*/ 129 h 733"/>
                  <a:gd name="T46" fmla="*/ 189 w 670"/>
                  <a:gd name="T47" fmla="*/ 138 h 733"/>
                  <a:gd name="T48" fmla="*/ 302 w 670"/>
                  <a:gd name="T49" fmla="*/ 143 h 733"/>
                  <a:gd name="T50" fmla="*/ 299 w 670"/>
                  <a:gd name="T51" fmla="*/ 182 h 733"/>
                  <a:gd name="T52" fmla="*/ 300 w 670"/>
                  <a:gd name="T53" fmla="*/ 205 h 733"/>
                  <a:gd name="T54" fmla="*/ 303 w 670"/>
                  <a:gd name="T55" fmla="*/ 228 h 733"/>
                  <a:gd name="T56" fmla="*/ 310 w 670"/>
                  <a:gd name="T57" fmla="*/ 242 h 733"/>
                  <a:gd name="T58" fmla="*/ 322 w 670"/>
                  <a:gd name="T59" fmla="*/ 253 h 733"/>
                  <a:gd name="T60" fmla="*/ 338 w 670"/>
                  <a:gd name="T61" fmla="*/ 258 h 733"/>
                  <a:gd name="T62" fmla="*/ 355 w 670"/>
                  <a:gd name="T63" fmla="*/ 258 h 733"/>
                  <a:gd name="T64" fmla="*/ 372 w 670"/>
                  <a:gd name="T65" fmla="*/ 257 h 733"/>
                  <a:gd name="T66" fmla="*/ 393 w 670"/>
                  <a:gd name="T67" fmla="*/ 254 h 733"/>
                  <a:gd name="T68" fmla="*/ 414 w 670"/>
                  <a:gd name="T69" fmla="*/ 255 h 733"/>
                  <a:gd name="T70" fmla="*/ 434 w 670"/>
                  <a:gd name="T71" fmla="*/ 261 h 733"/>
                  <a:gd name="T72" fmla="*/ 450 w 670"/>
                  <a:gd name="T73" fmla="*/ 271 h 733"/>
                  <a:gd name="T74" fmla="*/ 460 w 670"/>
                  <a:gd name="T75" fmla="*/ 287 h 733"/>
                  <a:gd name="T76" fmla="*/ 464 w 670"/>
                  <a:gd name="T77" fmla="*/ 306 h 733"/>
                  <a:gd name="T78" fmla="*/ 462 w 670"/>
                  <a:gd name="T79" fmla="*/ 326 h 733"/>
                  <a:gd name="T80" fmla="*/ 464 w 670"/>
                  <a:gd name="T81" fmla="*/ 345 h 733"/>
                  <a:gd name="T82" fmla="*/ 470 w 670"/>
                  <a:gd name="T83" fmla="*/ 363 h 733"/>
                  <a:gd name="T84" fmla="*/ 482 w 670"/>
                  <a:gd name="T85" fmla="*/ 374 h 733"/>
                  <a:gd name="T86" fmla="*/ 501 w 670"/>
                  <a:gd name="T87" fmla="*/ 381 h 733"/>
                  <a:gd name="T88" fmla="*/ 519 w 670"/>
                  <a:gd name="T89" fmla="*/ 387 h 733"/>
                  <a:gd name="T90" fmla="*/ 541 w 670"/>
                  <a:gd name="T91" fmla="*/ 392 h 733"/>
                  <a:gd name="T92" fmla="*/ 559 w 670"/>
                  <a:gd name="T93" fmla="*/ 398 h 733"/>
                  <a:gd name="T94" fmla="*/ 573 w 670"/>
                  <a:gd name="T95" fmla="*/ 407 h 733"/>
                  <a:gd name="T96" fmla="*/ 585 w 670"/>
                  <a:gd name="T97" fmla="*/ 421 h 733"/>
                  <a:gd name="T98" fmla="*/ 593 w 670"/>
                  <a:gd name="T99" fmla="*/ 437 h 733"/>
                  <a:gd name="T100" fmla="*/ 593 w 670"/>
                  <a:gd name="T101" fmla="*/ 460 h 733"/>
                  <a:gd name="T102" fmla="*/ 589 w 670"/>
                  <a:gd name="T103" fmla="*/ 482 h 733"/>
                  <a:gd name="T104" fmla="*/ 584 w 670"/>
                  <a:gd name="T105" fmla="*/ 508 h 733"/>
                  <a:gd name="T106" fmla="*/ 582 w 670"/>
                  <a:gd name="T107" fmla="*/ 527 h 733"/>
                  <a:gd name="T108" fmla="*/ 586 w 670"/>
                  <a:gd name="T109" fmla="*/ 550 h 733"/>
                  <a:gd name="T110" fmla="*/ 594 w 670"/>
                  <a:gd name="T111" fmla="*/ 565 h 733"/>
                  <a:gd name="T112" fmla="*/ 606 w 670"/>
                  <a:gd name="T113" fmla="*/ 582 h 733"/>
                  <a:gd name="T114" fmla="*/ 622 w 670"/>
                  <a:gd name="T115" fmla="*/ 595 h 733"/>
                  <a:gd name="T116" fmla="*/ 639 w 670"/>
                  <a:gd name="T117" fmla="*/ 601 h 733"/>
                  <a:gd name="T118" fmla="*/ 658 w 670"/>
                  <a:gd name="T119" fmla="*/ 603 h 733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670"/>
                  <a:gd name="T181" fmla="*/ 0 h 733"/>
                  <a:gd name="T182" fmla="*/ 670 w 670"/>
                  <a:gd name="T183" fmla="*/ 733 h 733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670" h="733">
                    <a:moveTo>
                      <a:pt x="669" y="603"/>
                    </a:moveTo>
                    <a:lnTo>
                      <a:pt x="669" y="732"/>
                    </a:lnTo>
                    <a:lnTo>
                      <a:pt x="0" y="732"/>
                    </a:lnTo>
                    <a:lnTo>
                      <a:pt x="0" y="147"/>
                    </a:lnTo>
                    <a:lnTo>
                      <a:pt x="58" y="147"/>
                    </a:lnTo>
                    <a:lnTo>
                      <a:pt x="60" y="142"/>
                    </a:lnTo>
                    <a:lnTo>
                      <a:pt x="62" y="135"/>
                    </a:lnTo>
                    <a:lnTo>
                      <a:pt x="62" y="129"/>
                    </a:lnTo>
                    <a:lnTo>
                      <a:pt x="61" y="122"/>
                    </a:lnTo>
                    <a:lnTo>
                      <a:pt x="59" y="113"/>
                    </a:lnTo>
                    <a:lnTo>
                      <a:pt x="57" y="101"/>
                    </a:lnTo>
                    <a:lnTo>
                      <a:pt x="54" y="93"/>
                    </a:lnTo>
                    <a:lnTo>
                      <a:pt x="52" y="84"/>
                    </a:lnTo>
                    <a:lnTo>
                      <a:pt x="51" y="74"/>
                    </a:lnTo>
                    <a:lnTo>
                      <a:pt x="51" y="65"/>
                    </a:lnTo>
                    <a:lnTo>
                      <a:pt x="52" y="57"/>
                    </a:lnTo>
                    <a:lnTo>
                      <a:pt x="54" y="48"/>
                    </a:lnTo>
                    <a:lnTo>
                      <a:pt x="57" y="39"/>
                    </a:lnTo>
                    <a:lnTo>
                      <a:pt x="62" y="33"/>
                    </a:lnTo>
                    <a:lnTo>
                      <a:pt x="68" y="25"/>
                    </a:lnTo>
                    <a:lnTo>
                      <a:pt x="74" y="19"/>
                    </a:lnTo>
                    <a:lnTo>
                      <a:pt x="80" y="13"/>
                    </a:lnTo>
                    <a:lnTo>
                      <a:pt x="87" y="8"/>
                    </a:lnTo>
                    <a:lnTo>
                      <a:pt x="96" y="5"/>
                    </a:lnTo>
                    <a:lnTo>
                      <a:pt x="105" y="2"/>
                    </a:lnTo>
                    <a:lnTo>
                      <a:pt x="115" y="1"/>
                    </a:lnTo>
                    <a:lnTo>
                      <a:pt x="123" y="0"/>
                    </a:lnTo>
                    <a:lnTo>
                      <a:pt x="132" y="0"/>
                    </a:lnTo>
                    <a:lnTo>
                      <a:pt x="140" y="1"/>
                    </a:lnTo>
                    <a:lnTo>
                      <a:pt x="146" y="2"/>
                    </a:lnTo>
                    <a:lnTo>
                      <a:pt x="154" y="5"/>
                    </a:lnTo>
                    <a:lnTo>
                      <a:pt x="161" y="7"/>
                    </a:lnTo>
                    <a:lnTo>
                      <a:pt x="167" y="11"/>
                    </a:lnTo>
                    <a:lnTo>
                      <a:pt x="173" y="16"/>
                    </a:lnTo>
                    <a:lnTo>
                      <a:pt x="179" y="23"/>
                    </a:lnTo>
                    <a:lnTo>
                      <a:pt x="185" y="30"/>
                    </a:lnTo>
                    <a:lnTo>
                      <a:pt x="190" y="37"/>
                    </a:lnTo>
                    <a:lnTo>
                      <a:pt x="194" y="45"/>
                    </a:lnTo>
                    <a:lnTo>
                      <a:pt x="197" y="55"/>
                    </a:lnTo>
                    <a:lnTo>
                      <a:pt x="199" y="66"/>
                    </a:lnTo>
                    <a:lnTo>
                      <a:pt x="199" y="77"/>
                    </a:lnTo>
                    <a:lnTo>
                      <a:pt x="197" y="87"/>
                    </a:lnTo>
                    <a:lnTo>
                      <a:pt x="195" y="97"/>
                    </a:lnTo>
                    <a:lnTo>
                      <a:pt x="192" y="107"/>
                    </a:lnTo>
                    <a:lnTo>
                      <a:pt x="190" y="119"/>
                    </a:lnTo>
                    <a:lnTo>
                      <a:pt x="188" y="129"/>
                    </a:lnTo>
                    <a:lnTo>
                      <a:pt x="188" y="134"/>
                    </a:lnTo>
                    <a:lnTo>
                      <a:pt x="189" y="138"/>
                    </a:lnTo>
                    <a:lnTo>
                      <a:pt x="191" y="143"/>
                    </a:lnTo>
                    <a:lnTo>
                      <a:pt x="302" y="143"/>
                    </a:lnTo>
                    <a:lnTo>
                      <a:pt x="299" y="168"/>
                    </a:lnTo>
                    <a:lnTo>
                      <a:pt x="299" y="182"/>
                    </a:lnTo>
                    <a:lnTo>
                      <a:pt x="299" y="194"/>
                    </a:lnTo>
                    <a:lnTo>
                      <a:pt x="300" y="205"/>
                    </a:lnTo>
                    <a:lnTo>
                      <a:pt x="301" y="217"/>
                    </a:lnTo>
                    <a:lnTo>
                      <a:pt x="303" y="228"/>
                    </a:lnTo>
                    <a:lnTo>
                      <a:pt x="306" y="236"/>
                    </a:lnTo>
                    <a:lnTo>
                      <a:pt x="310" y="242"/>
                    </a:lnTo>
                    <a:lnTo>
                      <a:pt x="315" y="249"/>
                    </a:lnTo>
                    <a:lnTo>
                      <a:pt x="322" y="253"/>
                    </a:lnTo>
                    <a:lnTo>
                      <a:pt x="330" y="257"/>
                    </a:lnTo>
                    <a:lnTo>
                      <a:pt x="338" y="258"/>
                    </a:lnTo>
                    <a:lnTo>
                      <a:pt x="346" y="258"/>
                    </a:lnTo>
                    <a:lnTo>
                      <a:pt x="355" y="258"/>
                    </a:lnTo>
                    <a:lnTo>
                      <a:pt x="365" y="257"/>
                    </a:lnTo>
                    <a:lnTo>
                      <a:pt x="372" y="257"/>
                    </a:lnTo>
                    <a:lnTo>
                      <a:pt x="382" y="255"/>
                    </a:lnTo>
                    <a:lnTo>
                      <a:pt x="393" y="254"/>
                    </a:lnTo>
                    <a:lnTo>
                      <a:pt x="404" y="254"/>
                    </a:lnTo>
                    <a:lnTo>
                      <a:pt x="414" y="255"/>
                    </a:lnTo>
                    <a:lnTo>
                      <a:pt x="424" y="257"/>
                    </a:lnTo>
                    <a:lnTo>
                      <a:pt x="434" y="261"/>
                    </a:lnTo>
                    <a:lnTo>
                      <a:pt x="442" y="265"/>
                    </a:lnTo>
                    <a:lnTo>
                      <a:pt x="450" y="271"/>
                    </a:lnTo>
                    <a:lnTo>
                      <a:pt x="455" y="279"/>
                    </a:lnTo>
                    <a:lnTo>
                      <a:pt x="460" y="287"/>
                    </a:lnTo>
                    <a:lnTo>
                      <a:pt x="463" y="296"/>
                    </a:lnTo>
                    <a:lnTo>
                      <a:pt x="464" y="306"/>
                    </a:lnTo>
                    <a:lnTo>
                      <a:pt x="463" y="316"/>
                    </a:lnTo>
                    <a:lnTo>
                      <a:pt x="462" y="326"/>
                    </a:lnTo>
                    <a:lnTo>
                      <a:pt x="463" y="336"/>
                    </a:lnTo>
                    <a:lnTo>
                      <a:pt x="464" y="345"/>
                    </a:lnTo>
                    <a:lnTo>
                      <a:pt x="467" y="354"/>
                    </a:lnTo>
                    <a:lnTo>
                      <a:pt x="470" y="363"/>
                    </a:lnTo>
                    <a:lnTo>
                      <a:pt x="475" y="369"/>
                    </a:lnTo>
                    <a:lnTo>
                      <a:pt x="482" y="374"/>
                    </a:lnTo>
                    <a:lnTo>
                      <a:pt x="491" y="378"/>
                    </a:lnTo>
                    <a:lnTo>
                      <a:pt x="501" y="381"/>
                    </a:lnTo>
                    <a:lnTo>
                      <a:pt x="509" y="384"/>
                    </a:lnTo>
                    <a:lnTo>
                      <a:pt x="519" y="387"/>
                    </a:lnTo>
                    <a:lnTo>
                      <a:pt x="531" y="389"/>
                    </a:lnTo>
                    <a:lnTo>
                      <a:pt x="541" y="392"/>
                    </a:lnTo>
                    <a:lnTo>
                      <a:pt x="550" y="394"/>
                    </a:lnTo>
                    <a:lnTo>
                      <a:pt x="559" y="398"/>
                    </a:lnTo>
                    <a:lnTo>
                      <a:pt x="567" y="402"/>
                    </a:lnTo>
                    <a:lnTo>
                      <a:pt x="573" y="407"/>
                    </a:lnTo>
                    <a:lnTo>
                      <a:pt x="578" y="412"/>
                    </a:lnTo>
                    <a:lnTo>
                      <a:pt x="585" y="421"/>
                    </a:lnTo>
                    <a:lnTo>
                      <a:pt x="589" y="429"/>
                    </a:lnTo>
                    <a:lnTo>
                      <a:pt x="593" y="437"/>
                    </a:lnTo>
                    <a:lnTo>
                      <a:pt x="595" y="449"/>
                    </a:lnTo>
                    <a:lnTo>
                      <a:pt x="593" y="460"/>
                    </a:lnTo>
                    <a:lnTo>
                      <a:pt x="592" y="470"/>
                    </a:lnTo>
                    <a:lnTo>
                      <a:pt x="589" y="482"/>
                    </a:lnTo>
                    <a:lnTo>
                      <a:pt x="586" y="496"/>
                    </a:lnTo>
                    <a:lnTo>
                      <a:pt x="584" y="508"/>
                    </a:lnTo>
                    <a:lnTo>
                      <a:pt x="582" y="519"/>
                    </a:lnTo>
                    <a:lnTo>
                      <a:pt x="582" y="527"/>
                    </a:lnTo>
                    <a:lnTo>
                      <a:pt x="584" y="540"/>
                    </a:lnTo>
                    <a:lnTo>
                      <a:pt x="586" y="550"/>
                    </a:lnTo>
                    <a:lnTo>
                      <a:pt x="590" y="558"/>
                    </a:lnTo>
                    <a:lnTo>
                      <a:pt x="594" y="565"/>
                    </a:lnTo>
                    <a:lnTo>
                      <a:pt x="600" y="574"/>
                    </a:lnTo>
                    <a:lnTo>
                      <a:pt x="606" y="582"/>
                    </a:lnTo>
                    <a:lnTo>
                      <a:pt x="614" y="590"/>
                    </a:lnTo>
                    <a:lnTo>
                      <a:pt x="622" y="595"/>
                    </a:lnTo>
                    <a:lnTo>
                      <a:pt x="631" y="599"/>
                    </a:lnTo>
                    <a:lnTo>
                      <a:pt x="639" y="601"/>
                    </a:lnTo>
                    <a:lnTo>
                      <a:pt x="648" y="603"/>
                    </a:lnTo>
                    <a:lnTo>
                      <a:pt x="658" y="603"/>
                    </a:lnTo>
                    <a:lnTo>
                      <a:pt x="669" y="603"/>
                    </a:lnTo>
                  </a:path>
                </a:pathLst>
              </a:custGeom>
              <a:solidFill>
                <a:srgbClr val="FF0000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24604" name="Freeform 11"/>
              <p:cNvSpPr>
                <a:spLocks/>
              </p:cNvSpPr>
              <p:nvPr/>
            </p:nvSpPr>
            <p:spPr bwMode="auto">
              <a:xfrm>
                <a:off x="4024" y="1347"/>
                <a:ext cx="673" cy="615"/>
              </a:xfrm>
              <a:custGeom>
                <a:avLst/>
                <a:gdLst>
                  <a:gd name="T0" fmla="*/ 672 w 673"/>
                  <a:gd name="T1" fmla="*/ 0 h 615"/>
                  <a:gd name="T2" fmla="*/ 0 w 673"/>
                  <a:gd name="T3" fmla="*/ 614 h 615"/>
                  <a:gd name="T4" fmla="*/ 63 w 673"/>
                  <a:gd name="T5" fmla="*/ 602 h 615"/>
                  <a:gd name="T6" fmla="*/ 61 w 673"/>
                  <a:gd name="T7" fmla="*/ 582 h 615"/>
                  <a:gd name="T8" fmla="*/ 54 w 673"/>
                  <a:gd name="T9" fmla="*/ 555 h 615"/>
                  <a:gd name="T10" fmla="*/ 52 w 673"/>
                  <a:gd name="T11" fmla="*/ 532 h 615"/>
                  <a:gd name="T12" fmla="*/ 57 w 673"/>
                  <a:gd name="T13" fmla="*/ 510 h 615"/>
                  <a:gd name="T14" fmla="*/ 71 w 673"/>
                  <a:gd name="T15" fmla="*/ 490 h 615"/>
                  <a:gd name="T16" fmla="*/ 88 w 673"/>
                  <a:gd name="T17" fmla="*/ 476 h 615"/>
                  <a:gd name="T18" fmla="*/ 109 w 673"/>
                  <a:gd name="T19" fmla="*/ 469 h 615"/>
                  <a:gd name="T20" fmla="*/ 139 w 673"/>
                  <a:gd name="T21" fmla="*/ 469 h 615"/>
                  <a:gd name="T22" fmla="*/ 159 w 673"/>
                  <a:gd name="T23" fmla="*/ 474 h 615"/>
                  <a:gd name="T24" fmla="*/ 179 w 673"/>
                  <a:gd name="T25" fmla="*/ 489 h 615"/>
                  <a:gd name="T26" fmla="*/ 192 w 673"/>
                  <a:gd name="T27" fmla="*/ 509 h 615"/>
                  <a:gd name="T28" fmla="*/ 198 w 673"/>
                  <a:gd name="T29" fmla="*/ 528 h 615"/>
                  <a:gd name="T30" fmla="*/ 197 w 673"/>
                  <a:gd name="T31" fmla="*/ 551 h 615"/>
                  <a:gd name="T32" fmla="*/ 192 w 673"/>
                  <a:gd name="T33" fmla="*/ 571 h 615"/>
                  <a:gd name="T34" fmla="*/ 187 w 673"/>
                  <a:gd name="T35" fmla="*/ 592 h 615"/>
                  <a:gd name="T36" fmla="*/ 190 w 673"/>
                  <a:gd name="T37" fmla="*/ 612 h 615"/>
                  <a:gd name="T38" fmla="*/ 301 w 673"/>
                  <a:gd name="T39" fmla="*/ 590 h 615"/>
                  <a:gd name="T40" fmla="*/ 302 w 673"/>
                  <a:gd name="T41" fmla="*/ 563 h 615"/>
                  <a:gd name="T42" fmla="*/ 304 w 673"/>
                  <a:gd name="T43" fmla="*/ 540 h 615"/>
                  <a:gd name="T44" fmla="*/ 309 w 673"/>
                  <a:gd name="T45" fmla="*/ 520 h 615"/>
                  <a:gd name="T46" fmla="*/ 319 w 673"/>
                  <a:gd name="T47" fmla="*/ 507 h 615"/>
                  <a:gd name="T48" fmla="*/ 333 w 673"/>
                  <a:gd name="T49" fmla="*/ 500 h 615"/>
                  <a:gd name="T50" fmla="*/ 349 w 673"/>
                  <a:gd name="T51" fmla="*/ 498 h 615"/>
                  <a:gd name="T52" fmla="*/ 368 w 673"/>
                  <a:gd name="T53" fmla="*/ 498 h 615"/>
                  <a:gd name="T54" fmla="*/ 385 w 673"/>
                  <a:gd name="T55" fmla="*/ 501 h 615"/>
                  <a:gd name="T56" fmla="*/ 407 w 673"/>
                  <a:gd name="T57" fmla="*/ 502 h 615"/>
                  <a:gd name="T58" fmla="*/ 427 w 673"/>
                  <a:gd name="T59" fmla="*/ 498 h 615"/>
                  <a:gd name="T60" fmla="*/ 445 w 673"/>
                  <a:gd name="T61" fmla="*/ 491 h 615"/>
                  <a:gd name="T62" fmla="*/ 458 w 673"/>
                  <a:gd name="T63" fmla="*/ 478 h 615"/>
                  <a:gd name="T64" fmla="*/ 466 w 673"/>
                  <a:gd name="T65" fmla="*/ 461 h 615"/>
                  <a:gd name="T66" fmla="*/ 466 w 673"/>
                  <a:gd name="T67" fmla="*/ 441 h 615"/>
                  <a:gd name="T68" fmla="*/ 466 w 673"/>
                  <a:gd name="T69" fmla="*/ 419 h 615"/>
                  <a:gd name="T70" fmla="*/ 470 w 673"/>
                  <a:gd name="T71" fmla="*/ 402 h 615"/>
                  <a:gd name="T72" fmla="*/ 478 w 673"/>
                  <a:gd name="T73" fmla="*/ 387 h 615"/>
                  <a:gd name="T74" fmla="*/ 495 w 673"/>
                  <a:gd name="T75" fmla="*/ 378 h 615"/>
                  <a:gd name="T76" fmla="*/ 513 w 673"/>
                  <a:gd name="T77" fmla="*/ 372 h 615"/>
                  <a:gd name="T78" fmla="*/ 534 w 673"/>
                  <a:gd name="T79" fmla="*/ 366 h 615"/>
                  <a:gd name="T80" fmla="*/ 553 w 673"/>
                  <a:gd name="T81" fmla="*/ 361 h 615"/>
                  <a:gd name="T82" fmla="*/ 570 w 673"/>
                  <a:gd name="T83" fmla="*/ 354 h 615"/>
                  <a:gd name="T84" fmla="*/ 582 w 673"/>
                  <a:gd name="T85" fmla="*/ 343 h 615"/>
                  <a:gd name="T86" fmla="*/ 592 w 673"/>
                  <a:gd name="T87" fmla="*/ 327 h 615"/>
                  <a:gd name="T88" fmla="*/ 597 w 673"/>
                  <a:gd name="T89" fmla="*/ 306 h 615"/>
                  <a:gd name="T90" fmla="*/ 595 w 673"/>
                  <a:gd name="T91" fmla="*/ 286 h 615"/>
                  <a:gd name="T92" fmla="*/ 589 w 673"/>
                  <a:gd name="T93" fmla="*/ 260 h 615"/>
                  <a:gd name="T94" fmla="*/ 586 w 673"/>
                  <a:gd name="T95" fmla="*/ 238 h 615"/>
                  <a:gd name="T96" fmla="*/ 587 w 673"/>
                  <a:gd name="T97" fmla="*/ 216 h 615"/>
                  <a:gd name="T98" fmla="*/ 593 w 673"/>
                  <a:gd name="T99" fmla="*/ 198 h 615"/>
                  <a:gd name="T100" fmla="*/ 603 w 673"/>
                  <a:gd name="T101" fmla="*/ 182 h 615"/>
                  <a:gd name="T102" fmla="*/ 617 w 673"/>
                  <a:gd name="T103" fmla="*/ 166 h 615"/>
                  <a:gd name="T104" fmla="*/ 634 w 673"/>
                  <a:gd name="T105" fmla="*/ 157 h 615"/>
                  <a:gd name="T106" fmla="*/ 651 w 673"/>
                  <a:gd name="T107" fmla="*/ 153 h 615"/>
                  <a:gd name="T108" fmla="*/ 672 w 673"/>
                  <a:gd name="T109" fmla="*/ 153 h 615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673"/>
                  <a:gd name="T166" fmla="*/ 0 h 615"/>
                  <a:gd name="T167" fmla="*/ 673 w 673"/>
                  <a:gd name="T168" fmla="*/ 615 h 615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673" h="615">
                    <a:moveTo>
                      <a:pt x="672" y="153"/>
                    </a:moveTo>
                    <a:lnTo>
                      <a:pt x="672" y="0"/>
                    </a:lnTo>
                    <a:lnTo>
                      <a:pt x="0" y="0"/>
                    </a:lnTo>
                    <a:lnTo>
                      <a:pt x="0" y="614"/>
                    </a:lnTo>
                    <a:lnTo>
                      <a:pt x="60" y="614"/>
                    </a:lnTo>
                    <a:lnTo>
                      <a:pt x="63" y="602"/>
                    </a:lnTo>
                    <a:lnTo>
                      <a:pt x="63" y="594"/>
                    </a:lnTo>
                    <a:lnTo>
                      <a:pt x="61" y="582"/>
                    </a:lnTo>
                    <a:lnTo>
                      <a:pt x="58" y="569"/>
                    </a:lnTo>
                    <a:lnTo>
                      <a:pt x="54" y="555"/>
                    </a:lnTo>
                    <a:lnTo>
                      <a:pt x="53" y="543"/>
                    </a:lnTo>
                    <a:lnTo>
                      <a:pt x="52" y="532"/>
                    </a:lnTo>
                    <a:lnTo>
                      <a:pt x="54" y="521"/>
                    </a:lnTo>
                    <a:lnTo>
                      <a:pt x="57" y="510"/>
                    </a:lnTo>
                    <a:lnTo>
                      <a:pt x="63" y="498"/>
                    </a:lnTo>
                    <a:lnTo>
                      <a:pt x="71" y="490"/>
                    </a:lnTo>
                    <a:lnTo>
                      <a:pt x="79" y="482"/>
                    </a:lnTo>
                    <a:lnTo>
                      <a:pt x="88" y="476"/>
                    </a:lnTo>
                    <a:lnTo>
                      <a:pt x="99" y="470"/>
                    </a:lnTo>
                    <a:lnTo>
                      <a:pt x="109" y="469"/>
                    </a:lnTo>
                    <a:lnTo>
                      <a:pt x="123" y="468"/>
                    </a:lnTo>
                    <a:lnTo>
                      <a:pt x="139" y="469"/>
                    </a:lnTo>
                    <a:lnTo>
                      <a:pt x="150" y="470"/>
                    </a:lnTo>
                    <a:lnTo>
                      <a:pt x="159" y="474"/>
                    </a:lnTo>
                    <a:lnTo>
                      <a:pt x="167" y="480"/>
                    </a:lnTo>
                    <a:lnTo>
                      <a:pt x="179" y="489"/>
                    </a:lnTo>
                    <a:lnTo>
                      <a:pt x="185" y="498"/>
                    </a:lnTo>
                    <a:lnTo>
                      <a:pt x="192" y="509"/>
                    </a:lnTo>
                    <a:lnTo>
                      <a:pt x="195" y="519"/>
                    </a:lnTo>
                    <a:lnTo>
                      <a:pt x="198" y="528"/>
                    </a:lnTo>
                    <a:lnTo>
                      <a:pt x="198" y="540"/>
                    </a:lnTo>
                    <a:lnTo>
                      <a:pt x="197" y="551"/>
                    </a:lnTo>
                    <a:lnTo>
                      <a:pt x="194" y="561"/>
                    </a:lnTo>
                    <a:lnTo>
                      <a:pt x="192" y="571"/>
                    </a:lnTo>
                    <a:lnTo>
                      <a:pt x="189" y="581"/>
                    </a:lnTo>
                    <a:lnTo>
                      <a:pt x="187" y="592"/>
                    </a:lnTo>
                    <a:lnTo>
                      <a:pt x="187" y="601"/>
                    </a:lnTo>
                    <a:lnTo>
                      <a:pt x="190" y="612"/>
                    </a:lnTo>
                    <a:lnTo>
                      <a:pt x="302" y="612"/>
                    </a:lnTo>
                    <a:lnTo>
                      <a:pt x="301" y="590"/>
                    </a:lnTo>
                    <a:lnTo>
                      <a:pt x="302" y="575"/>
                    </a:lnTo>
                    <a:lnTo>
                      <a:pt x="302" y="563"/>
                    </a:lnTo>
                    <a:lnTo>
                      <a:pt x="303" y="551"/>
                    </a:lnTo>
                    <a:lnTo>
                      <a:pt x="304" y="540"/>
                    </a:lnTo>
                    <a:lnTo>
                      <a:pt x="306" y="528"/>
                    </a:lnTo>
                    <a:lnTo>
                      <a:pt x="309" y="520"/>
                    </a:lnTo>
                    <a:lnTo>
                      <a:pt x="313" y="513"/>
                    </a:lnTo>
                    <a:lnTo>
                      <a:pt x="319" y="507"/>
                    </a:lnTo>
                    <a:lnTo>
                      <a:pt x="325" y="502"/>
                    </a:lnTo>
                    <a:lnTo>
                      <a:pt x="333" y="500"/>
                    </a:lnTo>
                    <a:lnTo>
                      <a:pt x="341" y="498"/>
                    </a:lnTo>
                    <a:lnTo>
                      <a:pt x="349" y="498"/>
                    </a:lnTo>
                    <a:lnTo>
                      <a:pt x="358" y="498"/>
                    </a:lnTo>
                    <a:lnTo>
                      <a:pt x="368" y="498"/>
                    </a:lnTo>
                    <a:lnTo>
                      <a:pt x="375" y="500"/>
                    </a:lnTo>
                    <a:lnTo>
                      <a:pt x="385" y="501"/>
                    </a:lnTo>
                    <a:lnTo>
                      <a:pt x="396" y="502"/>
                    </a:lnTo>
                    <a:lnTo>
                      <a:pt x="407" y="502"/>
                    </a:lnTo>
                    <a:lnTo>
                      <a:pt x="417" y="501"/>
                    </a:lnTo>
                    <a:lnTo>
                      <a:pt x="427" y="498"/>
                    </a:lnTo>
                    <a:lnTo>
                      <a:pt x="437" y="496"/>
                    </a:lnTo>
                    <a:lnTo>
                      <a:pt x="445" y="491"/>
                    </a:lnTo>
                    <a:lnTo>
                      <a:pt x="453" y="485"/>
                    </a:lnTo>
                    <a:lnTo>
                      <a:pt x="458" y="478"/>
                    </a:lnTo>
                    <a:lnTo>
                      <a:pt x="463" y="469"/>
                    </a:lnTo>
                    <a:lnTo>
                      <a:pt x="466" y="461"/>
                    </a:lnTo>
                    <a:lnTo>
                      <a:pt x="467" y="451"/>
                    </a:lnTo>
                    <a:lnTo>
                      <a:pt x="466" y="441"/>
                    </a:lnTo>
                    <a:lnTo>
                      <a:pt x="465" y="431"/>
                    </a:lnTo>
                    <a:lnTo>
                      <a:pt x="466" y="419"/>
                    </a:lnTo>
                    <a:lnTo>
                      <a:pt x="467" y="411"/>
                    </a:lnTo>
                    <a:lnTo>
                      <a:pt x="470" y="402"/>
                    </a:lnTo>
                    <a:lnTo>
                      <a:pt x="473" y="394"/>
                    </a:lnTo>
                    <a:lnTo>
                      <a:pt x="478" y="387"/>
                    </a:lnTo>
                    <a:lnTo>
                      <a:pt x="485" y="382"/>
                    </a:lnTo>
                    <a:lnTo>
                      <a:pt x="495" y="378"/>
                    </a:lnTo>
                    <a:lnTo>
                      <a:pt x="504" y="374"/>
                    </a:lnTo>
                    <a:lnTo>
                      <a:pt x="513" y="372"/>
                    </a:lnTo>
                    <a:lnTo>
                      <a:pt x="522" y="369"/>
                    </a:lnTo>
                    <a:lnTo>
                      <a:pt x="534" y="366"/>
                    </a:lnTo>
                    <a:lnTo>
                      <a:pt x="543" y="365"/>
                    </a:lnTo>
                    <a:lnTo>
                      <a:pt x="553" y="361"/>
                    </a:lnTo>
                    <a:lnTo>
                      <a:pt x="561" y="358"/>
                    </a:lnTo>
                    <a:lnTo>
                      <a:pt x="570" y="354"/>
                    </a:lnTo>
                    <a:lnTo>
                      <a:pt x="576" y="349"/>
                    </a:lnTo>
                    <a:lnTo>
                      <a:pt x="582" y="343"/>
                    </a:lnTo>
                    <a:lnTo>
                      <a:pt x="588" y="335"/>
                    </a:lnTo>
                    <a:lnTo>
                      <a:pt x="592" y="327"/>
                    </a:lnTo>
                    <a:lnTo>
                      <a:pt x="596" y="318"/>
                    </a:lnTo>
                    <a:lnTo>
                      <a:pt x="597" y="306"/>
                    </a:lnTo>
                    <a:lnTo>
                      <a:pt x="596" y="297"/>
                    </a:lnTo>
                    <a:lnTo>
                      <a:pt x="595" y="286"/>
                    </a:lnTo>
                    <a:lnTo>
                      <a:pt x="592" y="273"/>
                    </a:lnTo>
                    <a:lnTo>
                      <a:pt x="589" y="260"/>
                    </a:lnTo>
                    <a:lnTo>
                      <a:pt x="586" y="248"/>
                    </a:lnTo>
                    <a:lnTo>
                      <a:pt x="586" y="238"/>
                    </a:lnTo>
                    <a:lnTo>
                      <a:pt x="586" y="228"/>
                    </a:lnTo>
                    <a:lnTo>
                      <a:pt x="587" y="216"/>
                    </a:lnTo>
                    <a:lnTo>
                      <a:pt x="590" y="206"/>
                    </a:lnTo>
                    <a:lnTo>
                      <a:pt x="593" y="198"/>
                    </a:lnTo>
                    <a:lnTo>
                      <a:pt x="597" y="190"/>
                    </a:lnTo>
                    <a:lnTo>
                      <a:pt x="603" y="182"/>
                    </a:lnTo>
                    <a:lnTo>
                      <a:pt x="609" y="173"/>
                    </a:lnTo>
                    <a:lnTo>
                      <a:pt x="617" y="166"/>
                    </a:lnTo>
                    <a:lnTo>
                      <a:pt x="626" y="160"/>
                    </a:lnTo>
                    <a:lnTo>
                      <a:pt x="634" y="157"/>
                    </a:lnTo>
                    <a:lnTo>
                      <a:pt x="642" y="154"/>
                    </a:lnTo>
                    <a:lnTo>
                      <a:pt x="651" y="153"/>
                    </a:lnTo>
                    <a:lnTo>
                      <a:pt x="661" y="153"/>
                    </a:lnTo>
                    <a:lnTo>
                      <a:pt x="672" y="153"/>
                    </a:lnTo>
                  </a:path>
                </a:pathLst>
              </a:custGeom>
              <a:solidFill>
                <a:srgbClr val="00FF00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it-IT"/>
              </a:p>
            </p:txBody>
          </p:sp>
          <p:sp>
            <p:nvSpPr>
              <p:cNvPr id="24605" name="Freeform 12"/>
              <p:cNvSpPr>
                <a:spLocks/>
              </p:cNvSpPr>
              <p:nvPr/>
            </p:nvSpPr>
            <p:spPr bwMode="auto">
              <a:xfrm>
                <a:off x="4321" y="1499"/>
                <a:ext cx="746" cy="920"/>
              </a:xfrm>
              <a:custGeom>
                <a:avLst/>
                <a:gdLst>
                  <a:gd name="T0" fmla="*/ 299 w 746"/>
                  <a:gd name="T1" fmla="*/ 146 h 920"/>
                  <a:gd name="T2" fmla="*/ 289 w 746"/>
                  <a:gd name="T3" fmla="*/ 70 h 920"/>
                  <a:gd name="T4" fmla="*/ 325 w 746"/>
                  <a:gd name="T5" fmla="*/ 8 h 920"/>
                  <a:gd name="T6" fmla="*/ 409 w 746"/>
                  <a:gd name="T7" fmla="*/ 2 h 920"/>
                  <a:gd name="T8" fmla="*/ 450 w 746"/>
                  <a:gd name="T9" fmla="*/ 38 h 920"/>
                  <a:gd name="T10" fmla="*/ 459 w 746"/>
                  <a:gd name="T11" fmla="*/ 100 h 920"/>
                  <a:gd name="T12" fmla="*/ 451 w 746"/>
                  <a:gd name="T13" fmla="*/ 168 h 920"/>
                  <a:gd name="T14" fmla="*/ 492 w 746"/>
                  <a:gd name="T15" fmla="*/ 207 h 920"/>
                  <a:gd name="T16" fmla="*/ 553 w 746"/>
                  <a:gd name="T17" fmla="*/ 224 h 920"/>
                  <a:gd name="T18" fmla="*/ 579 w 746"/>
                  <a:gd name="T19" fmla="*/ 256 h 920"/>
                  <a:gd name="T20" fmla="*/ 580 w 746"/>
                  <a:gd name="T21" fmla="*/ 301 h 920"/>
                  <a:gd name="T22" fmla="*/ 604 w 746"/>
                  <a:gd name="T23" fmla="*/ 341 h 920"/>
                  <a:gd name="T24" fmla="*/ 653 w 746"/>
                  <a:gd name="T25" fmla="*/ 348 h 920"/>
                  <a:gd name="T26" fmla="*/ 705 w 746"/>
                  <a:gd name="T27" fmla="*/ 345 h 920"/>
                  <a:gd name="T28" fmla="*/ 737 w 746"/>
                  <a:gd name="T29" fmla="*/ 364 h 920"/>
                  <a:gd name="T30" fmla="*/ 744 w 746"/>
                  <a:gd name="T31" fmla="*/ 434 h 920"/>
                  <a:gd name="T32" fmla="*/ 737 w 746"/>
                  <a:gd name="T33" fmla="*/ 528 h 920"/>
                  <a:gd name="T34" fmla="*/ 705 w 746"/>
                  <a:gd name="T35" fmla="*/ 550 h 920"/>
                  <a:gd name="T36" fmla="*/ 647 w 746"/>
                  <a:gd name="T37" fmla="*/ 547 h 920"/>
                  <a:gd name="T38" fmla="*/ 605 w 746"/>
                  <a:gd name="T39" fmla="*/ 554 h 920"/>
                  <a:gd name="T40" fmla="*/ 581 w 746"/>
                  <a:gd name="T41" fmla="*/ 581 h 920"/>
                  <a:gd name="T42" fmla="*/ 579 w 746"/>
                  <a:gd name="T43" fmla="*/ 634 h 920"/>
                  <a:gd name="T44" fmla="*/ 552 w 746"/>
                  <a:gd name="T45" fmla="*/ 671 h 920"/>
                  <a:gd name="T46" fmla="*/ 502 w 746"/>
                  <a:gd name="T47" fmla="*/ 683 h 920"/>
                  <a:gd name="T48" fmla="*/ 459 w 746"/>
                  <a:gd name="T49" fmla="*/ 709 h 920"/>
                  <a:gd name="T50" fmla="*/ 450 w 746"/>
                  <a:gd name="T51" fmla="*/ 761 h 920"/>
                  <a:gd name="T52" fmla="*/ 459 w 746"/>
                  <a:gd name="T53" fmla="*/ 824 h 920"/>
                  <a:gd name="T54" fmla="*/ 439 w 746"/>
                  <a:gd name="T55" fmla="*/ 884 h 920"/>
                  <a:gd name="T56" fmla="*/ 403 w 746"/>
                  <a:gd name="T57" fmla="*/ 916 h 920"/>
                  <a:gd name="T58" fmla="*/ 347 w 746"/>
                  <a:gd name="T59" fmla="*/ 918 h 920"/>
                  <a:gd name="T60" fmla="*/ 306 w 746"/>
                  <a:gd name="T61" fmla="*/ 895 h 920"/>
                  <a:gd name="T62" fmla="*/ 286 w 746"/>
                  <a:gd name="T63" fmla="*/ 850 h 920"/>
                  <a:gd name="T64" fmla="*/ 291 w 746"/>
                  <a:gd name="T65" fmla="*/ 797 h 920"/>
                  <a:gd name="T66" fmla="*/ 294 w 746"/>
                  <a:gd name="T67" fmla="*/ 749 h 920"/>
                  <a:gd name="T68" fmla="*/ 266 w 746"/>
                  <a:gd name="T69" fmla="*/ 715 h 920"/>
                  <a:gd name="T70" fmla="*/ 220 w 746"/>
                  <a:gd name="T71" fmla="*/ 702 h 920"/>
                  <a:gd name="T72" fmla="*/ 176 w 746"/>
                  <a:gd name="T73" fmla="*/ 683 h 920"/>
                  <a:gd name="T74" fmla="*/ 165 w 746"/>
                  <a:gd name="T75" fmla="*/ 630 h 920"/>
                  <a:gd name="T76" fmla="*/ 151 w 746"/>
                  <a:gd name="T77" fmla="*/ 586 h 920"/>
                  <a:gd name="T78" fmla="*/ 107 w 746"/>
                  <a:gd name="T79" fmla="*/ 569 h 920"/>
                  <a:gd name="T80" fmla="*/ 62 w 746"/>
                  <a:gd name="T81" fmla="*/ 574 h 920"/>
                  <a:gd name="T82" fmla="*/ 14 w 746"/>
                  <a:gd name="T83" fmla="*/ 560 h 920"/>
                  <a:gd name="T84" fmla="*/ 0 w 746"/>
                  <a:gd name="T85" fmla="*/ 499 h 920"/>
                  <a:gd name="T86" fmla="*/ 3 w 746"/>
                  <a:gd name="T87" fmla="*/ 411 h 920"/>
                  <a:gd name="T88" fmla="*/ 18 w 746"/>
                  <a:gd name="T89" fmla="*/ 358 h 920"/>
                  <a:gd name="T90" fmla="*/ 55 w 746"/>
                  <a:gd name="T91" fmla="*/ 344 h 920"/>
                  <a:gd name="T92" fmla="*/ 110 w 746"/>
                  <a:gd name="T93" fmla="*/ 349 h 920"/>
                  <a:gd name="T94" fmla="*/ 159 w 746"/>
                  <a:gd name="T95" fmla="*/ 328 h 920"/>
                  <a:gd name="T96" fmla="*/ 167 w 746"/>
                  <a:gd name="T97" fmla="*/ 279 h 920"/>
                  <a:gd name="T98" fmla="*/ 185 w 746"/>
                  <a:gd name="T99" fmla="*/ 231 h 920"/>
                  <a:gd name="T100" fmla="*/ 237 w 746"/>
                  <a:gd name="T101" fmla="*/ 214 h 920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746"/>
                  <a:gd name="T154" fmla="*/ 0 h 920"/>
                  <a:gd name="T155" fmla="*/ 746 w 746"/>
                  <a:gd name="T156" fmla="*/ 920 h 920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746" h="920">
                    <a:moveTo>
                      <a:pt x="284" y="192"/>
                    </a:moveTo>
                    <a:lnTo>
                      <a:pt x="291" y="182"/>
                    </a:lnTo>
                    <a:lnTo>
                      <a:pt x="296" y="171"/>
                    </a:lnTo>
                    <a:lnTo>
                      <a:pt x="299" y="161"/>
                    </a:lnTo>
                    <a:lnTo>
                      <a:pt x="299" y="146"/>
                    </a:lnTo>
                    <a:lnTo>
                      <a:pt x="296" y="130"/>
                    </a:lnTo>
                    <a:lnTo>
                      <a:pt x="293" y="116"/>
                    </a:lnTo>
                    <a:lnTo>
                      <a:pt x="289" y="99"/>
                    </a:lnTo>
                    <a:lnTo>
                      <a:pt x="287" y="81"/>
                    </a:lnTo>
                    <a:lnTo>
                      <a:pt x="289" y="70"/>
                    </a:lnTo>
                    <a:lnTo>
                      <a:pt x="292" y="56"/>
                    </a:lnTo>
                    <a:lnTo>
                      <a:pt x="297" y="42"/>
                    </a:lnTo>
                    <a:lnTo>
                      <a:pt x="306" y="28"/>
                    </a:lnTo>
                    <a:lnTo>
                      <a:pt x="316" y="17"/>
                    </a:lnTo>
                    <a:lnTo>
                      <a:pt x="325" y="8"/>
                    </a:lnTo>
                    <a:lnTo>
                      <a:pt x="338" y="3"/>
                    </a:lnTo>
                    <a:lnTo>
                      <a:pt x="353" y="1"/>
                    </a:lnTo>
                    <a:lnTo>
                      <a:pt x="369" y="0"/>
                    </a:lnTo>
                    <a:lnTo>
                      <a:pt x="391" y="0"/>
                    </a:lnTo>
                    <a:lnTo>
                      <a:pt x="409" y="2"/>
                    </a:lnTo>
                    <a:lnTo>
                      <a:pt x="419" y="6"/>
                    </a:lnTo>
                    <a:lnTo>
                      <a:pt x="426" y="11"/>
                    </a:lnTo>
                    <a:lnTo>
                      <a:pt x="434" y="17"/>
                    </a:lnTo>
                    <a:lnTo>
                      <a:pt x="443" y="26"/>
                    </a:lnTo>
                    <a:lnTo>
                      <a:pt x="450" y="38"/>
                    </a:lnTo>
                    <a:lnTo>
                      <a:pt x="456" y="48"/>
                    </a:lnTo>
                    <a:lnTo>
                      <a:pt x="459" y="58"/>
                    </a:lnTo>
                    <a:lnTo>
                      <a:pt x="461" y="73"/>
                    </a:lnTo>
                    <a:lnTo>
                      <a:pt x="461" y="87"/>
                    </a:lnTo>
                    <a:lnTo>
                      <a:pt x="459" y="100"/>
                    </a:lnTo>
                    <a:lnTo>
                      <a:pt x="457" y="111"/>
                    </a:lnTo>
                    <a:lnTo>
                      <a:pt x="454" y="128"/>
                    </a:lnTo>
                    <a:lnTo>
                      <a:pt x="450" y="145"/>
                    </a:lnTo>
                    <a:lnTo>
                      <a:pt x="448" y="157"/>
                    </a:lnTo>
                    <a:lnTo>
                      <a:pt x="451" y="168"/>
                    </a:lnTo>
                    <a:lnTo>
                      <a:pt x="455" y="175"/>
                    </a:lnTo>
                    <a:lnTo>
                      <a:pt x="461" y="186"/>
                    </a:lnTo>
                    <a:lnTo>
                      <a:pt x="470" y="195"/>
                    </a:lnTo>
                    <a:lnTo>
                      <a:pt x="479" y="202"/>
                    </a:lnTo>
                    <a:lnTo>
                      <a:pt x="492" y="207"/>
                    </a:lnTo>
                    <a:lnTo>
                      <a:pt x="505" y="211"/>
                    </a:lnTo>
                    <a:lnTo>
                      <a:pt x="517" y="215"/>
                    </a:lnTo>
                    <a:lnTo>
                      <a:pt x="530" y="217"/>
                    </a:lnTo>
                    <a:lnTo>
                      <a:pt x="543" y="220"/>
                    </a:lnTo>
                    <a:lnTo>
                      <a:pt x="553" y="224"/>
                    </a:lnTo>
                    <a:lnTo>
                      <a:pt x="561" y="229"/>
                    </a:lnTo>
                    <a:lnTo>
                      <a:pt x="568" y="235"/>
                    </a:lnTo>
                    <a:lnTo>
                      <a:pt x="572" y="240"/>
                    </a:lnTo>
                    <a:lnTo>
                      <a:pt x="576" y="248"/>
                    </a:lnTo>
                    <a:lnTo>
                      <a:pt x="579" y="256"/>
                    </a:lnTo>
                    <a:lnTo>
                      <a:pt x="580" y="264"/>
                    </a:lnTo>
                    <a:lnTo>
                      <a:pt x="581" y="271"/>
                    </a:lnTo>
                    <a:lnTo>
                      <a:pt x="581" y="281"/>
                    </a:lnTo>
                    <a:lnTo>
                      <a:pt x="580" y="292"/>
                    </a:lnTo>
                    <a:lnTo>
                      <a:pt x="580" y="301"/>
                    </a:lnTo>
                    <a:lnTo>
                      <a:pt x="582" y="311"/>
                    </a:lnTo>
                    <a:lnTo>
                      <a:pt x="586" y="320"/>
                    </a:lnTo>
                    <a:lnTo>
                      <a:pt x="590" y="328"/>
                    </a:lnTo>
                    <a:lnTo>
                      <a:pt x="596" y="334"/>
                    </a:lnTo>
                    <a:lnTo>
                      <a:pt x="604" y="341"/>
                    </a:lnTo>
                    <a:lnTo>
                      <a:pt x="611" y="344"/>
                    </a:lnTo>
                    <a:lnTo>
                      <a:pt x="623" y="347"/>
                    </a:lnTo>
                    <a:lnTo>
                      <a:pt x="633" y="348"/>
                    </a:lnTo>
                    <a:lnTo>
                      <a:pt x="642" y="349"/>
                    </a:lnTo>
                    <a:lnTo>
                      <a:pt x="653" y="348"/>
                    </a:lnTo>
                    <a:lnTo>
                      <a:pt x="665" y="347"/>
                    </a:lnTo>
                    <a:lnTo>
                      <a:pt x="675" y="346"/>
                    </a:lnTo>
                    <a:lnTo>
                      <a:pt x="685" y="345"/>
                    </a:lnTo>
                    <a:lnTo>
                      <a:pt x="694" y="344"/>
                    </a:lnTo>
                    <a:lnTo>
                      <a:pt x="705" y="345"/>
                    </a:lnTo>
                    <a:lnTo>
                      <a:pt x="711" y="346"/>
                    </a:lnTo>
                    <a:lnTo>
                      <a:pt x="718" y="348"/>
                    </a:lnTo>
                    <a:lnTo>
                      <a:pt x="725" y="352"/>
                    </a:lnTo>
                    <a:lnTo>
                      <a:pt x="731" y="358"/>
                    </a:lnTo>
                    <a:lnTo>
                      <a:pt x="737" y="364"/>
                    </a:lnTo>
                    <a:lnTo>
                      <a:pt x="741" y="374"/>
                    </a:lnTo>
                    <a:lnTo>
                      <a:pt x="743" y="383"/>
                    </a:lnTo>
                    <a:lnTo>
                      <a:pt x="744" y="393"/>
                    </a:lnTo>
                    <a:lnTo>
                      <a:pt x="745" y="412"/>
                    </a:lnTo>
                    <a:lnTo>
                      <a:pt x="744" y="434"/>
                    </a:lnTo>
                    <a:lnTo>
                      <a:pt x="745" y="458"/>
                    </a:lnTo>
                    <a:lnTo>
                      <a:pt x="743" y="485"/>
                    </a:lnTo>
                    <a:lnTo>
                      <a:pt x="741" y="504"/>
                    </a:lnTo>
                    <a:lnTo>
                      <a:pt x="740" y="519"/>
                    </a:lnTo>
                    <a:lnTo>
                      <a:pt x="737" y="528"/>
                    </a:lnTo>
                    <a:lnTo>
                      <a:pt x="732" y="536"/>
                    </a:lnTo>
                    <a:lnTo>
                      <a:pt x="727" y="541"/>
                    </a:lnTo>
                    <a:lnTo>
                      <a:pt x="720" y="545"/>
                    </a:lnTo>
                    <a:lnTo>
                      <a:pt x="712" y="548"/>
                    </a:lnTo>
                    <a:lnTo>
                      <a:pt x="705" y="550"/>
                    </a:lnTo>
                    <a:lnTo>
                      <a:pt x="690" y="551"/>
                    </a:lnTo>
                    <a:lnTo>
                      <a:pt x="678" y="550"/>
                    </a:lnTo>
                    <a:lnTo>
                      <a:pt x="667" y="548"/>
                    </a:lnTo>
                    <a:lnTo>
                      <a:pt x="658" y="547"/>
                    </a:lnTo>
                    <a:lnTo>
                      <a:pt x="647" y="547"/>
                    </a:lnTo>
                    <a:lnTo>
                      <a:pt x="638" y="547"/>
                    </a:lnTo>
                    <a:lnTo>
                      <a:pt x="630" y="547"/>
                    </a:lnTo>
                    <a:lnTo>
                      <a:pt x="621" y="548"/>
                    </a:lnTo>
                    <a:lnTo>
                      <a:pt x="611" y="551"/>
                    </a:lnTo>
                    <a:lnTo>
                      <a:pt x="605" y="554"/>
                    </a:lnTo>
                    <a:lnTo>
                      <a:pt x="600" y="556"/>
                    </a:lnTo>
                    <a:lnTo>
                      <a:pt x="593" y="562"/>
                    </a:lnTo>
                    <a:lnTo>
                      <a:pt x="588" y="568"/>
                    </a:lnTo>
                    <a:lnTo>
                      <a:pt x="585" y="574"/>
                    </a:lnTo>
                    <a:lnTo>
                      <a:pt x="581" y="581"/>
                    </a:lnTo>
                    <a:lnTo>
                      <a:pt x="579" y="589"/>
                    </a:lnTo>
                    <a:lnTo>
                      <a:pt x="579" y="597"/>
                    </a:lnTo>
                    <a:lnTo>
                      <a:pt x="579" y="605"/>
                    </a:lnTo>
                    <a:lnTo>
                      <a:pt x="579" y="619"/>
                    </a:lnTo>
                    <a:lnTo>
                      <a:pt x="579" y="634"/>
                    </a:lnTo>
                    <a:lnTo>
                      <a:pt x="575" y="646"/>
                    </a:lnTo>
                    <a:lnTo>
                      <a:pt x="572" y="655"/>
                    </a:lnTo>
                    <a:lnTo>
                      <a:pt x="567" y="661"/>
                    </a:lnTo>
                    <a:lnTo>
                      <a:pt x="559" y="666"/>
                    </a:lnTo>
                    <a:lnTo>
                      <a:pt x="552" y="671"/>
                    </a:lnTo>
                    <a:lnTo>
                      <a:pt x="543" y="674"/>
                    </a:lnTo>
                    <a:lnTo>
                      <a:pt x="532" y="676"/>
                    </a:lnTo>
                    <a:lnTo>
                      <a:pt x="523" y="679"/>
                    </a:lnTo>
                    <a:lnTo>
                      <a:pt x="512" y="682"/>
                    </a:lnTo>
                    <a:lnTo>
                      <a:pt x="502" y="683"/>
                    </a:lnTo>
                    <a:lnTo>
                      <a:pt x="492" y="686"/>
                    </a:lnTo>
                    <a:lnTo>
                      <a:pt x="484" y="691"/>
                    </a:lnTo>
                    <a:lnTo>
                      <a:pt x="474" y="695"/>
                    </a:lnTo>
                    <a:lnTo>
                      <a:pt x="466" y="701"/>
                    </a:lnTo>
                    <a:lnTo>
                      <a:pt x="459" y="709"/>
                    </a:lnTo>
                    <a:lnTo>
                      <a:pt x="454" y="718"/>
                    </a:lnTo>
                    <a:lnTo>
                      <a:pt x="449" y="729"/>
                    </a:lnTo>
                    <a:lnTo>
                      <a:pt x="448" y="739"/>
                    </a:lnTo>
                    <a:lnTo>
                      <a:pt x="448" y="750"/>
                    </a:lnTo>
                    <a:lnTo>
                      <a:pt x="450" y="761"/>
                    </a:lnTo>
                    <a:lnTo>
                      <a:pt x="453" y="772"/>
                    </a:lnTo>
                    <a:lnTo>
                      <a:pt x="455" y="784"/>
                    </a:lnTo>
                    <a:lnTo>
                      <a:pt x="457" y="795"/>
                    </a:lnTo>
                    <a:lnTo>
                      <a:pt x="459" y="810"/>
                    </a:lnTo>
                    <a:lnTo>
                      <a:pt x="459" y="824"/>
                    </a:lnTo>
                    <a:lnTo>
                      <a:pt x="456" y="838"/>
                    </a:lnTo>
                    <a:lnTo>
                      <a:pt x="454" y="849"/>
                    </a:lnTo>
                    <a:lnTo>
                      <a:pt x="450" y="860"/>
                    </a:lnTo>
                    <a:lnTo>
                      <a:pt x="445" y="871"/>
                    </a:lnTo>
                    <a:lnTo>
                      <a:pt x="439" y="884"/>
                    </a:lnTo>
                    <a:lnTo>
                      <a:pt x="432" y="893"/>
                    </a:lnTo>
                    <a:lnTo>
                      <a:pt x="426" y="898"/>
                    </a:lnTo>
                    <a:lnTo>
                      <a:pt x="419" y="905"/>
                    </a:lnTo>
                    <a:lnTo>
                      <a:pt x="411" y="912"/>
                    </a:lnTo>
                    <a:lnTo>
                      <a:pt x="403" y="916"/>
                    </a:lnTo>
                    <a:lnTo>
                      <a:pt x="396" y="917"/>
                    </a:lnTo>
                    <a:lnTo>
                      <a:pt x="385" y="918"/>
                    </a:lnTo>
                    <a:lnTo>
                      <a:pt x="371" y="919"/>
                    </a:lnTo>
                    <a:lnTo>
                      <a:pt x="355" y="918"/>
                    </a:lnTo>
                    <a:lnTo>
                      <a:pt x="347" y="918"/>
                    </a:lnTo>
                    <a:lnTo>
                      <a:pt x="338" y="917"/>
                    </a:lnTo>
                    <a:lnTo>
                      <a:pt x="327" y="913"/>
                    </a:lnTo>
                    <a:lnTo>
                      <a:pt x="318" y="908"/>
                    </a:lnTo>
                    <a:lnTo>
                      <a:pt x="312" y="902"/>
                    </a:lnTo>
                    <a:lnTo>
                      <a:pt x="306" y="895"/>
                    </a:lnTo>
                    <a:lnTo>
                      <a:pt x="300" y="889"/>
                    </a:lnTo>
                    <a:lnTo>
                      <a:pt x="295" y="880"/>
                    </a:lnTo>
                    <a:lnTo>
                      <a:pt x="291" y="872"/>
                    </a:lnTo>
                    <a:lnTo>
                      <a:pt x="288" y="861"/>
                    </a:lnTo>
                    <a:lnTo>
                      <a:pt x="286" y="850"/>
                    </a:lnTo>
                    <a:lnTo>
                      <a:pt x="285" y="842"/>
                    </a:lnTo>
                    <a:lnTo>
                      <a:pt x="285" y="830"/>
                    </a:lnTo>
                    <a:lnTo>
                      <a:pt x="286" y="820"/>
                    </a:lnTo>
                    <a:lnTo>
                      <a:pt x="289" y="810"/>
                    </a:lnTo>
                    <a:lnTo>
                      <a:pt x="291" y="797"/>
                    </a:lnTo>
                    <a:lnTo>
                      <a:pt x="294" y="785"/>
                    </a:lnTo>
                    <a:lnTo>
                      <a:pt x="296" y="775"/>
                    </a:lnTo>
                    <a:lnTo>
                      <a:pt x="296" y="765"/>
                    </a:lnTo>
                    <a:lnTo>
                      <a:pt x="296" y="757"/>
                    </a:lnTo>
                    <a:lnTo>
                      <a:pt x="294" y="749"/>
                    </a:lnTo>
                    <a:lnTo>
                      <a:pt x="289" y="740"/>
                    </a:lnTo>
                    <a:lnTo>
                      <a:pt x="285" y="733"/>
                    </a:lnTo>
                    <a:lnTo>
                      <a:pt x="279" y="726"/>
                    </a:lnTo>
                    <a:lnTo>
                      <a:pt x="273" y="721"/>
                    </a:lnTo>
                    <a:lnTo>
                      <a:pt x="266" y="715"/>
                    </a:lnTo>
                    <a:lnTo>
                      <a:pt x="257" y="712"/>
                    </a:lnTo>
                    <a:lnTo>
                      <a:pt x="249" y="709"/>
                    </a:lnTo>
                    <a:lnTo>
                      <a:pt x="238" y="706"/>
                    </a:lnTo>
                    <a:lnTo>
                      <a:pt x="229" y="705"/>
                    </a:lnTo>
                    <a:lnTo>
                      <a:pt x="220" y="702"/>
                    </a:lnTo>
                    <a:lnTo>
                      <a:pt x="210" y="700"/>
                    </a:lnTo>
                    <a:lnTo>
                      <a:pt x="201" y="696"/>
                    </a:lnTo>
                    <a:lnTo>
                      <a:pt x="191" y="692"/>
                    </a:lnTo>
                    <a:lnTo>
                      <a:pt x="183" y="688"/>
                    </a:lnTo>
                    <a:lnTo>
                      <a:pt x="176" y="683"/>
                    </a:lnTo>
                    <a:lnTo>
                      <a:pt x="171" y="675"/>
                    </a:lnTo>
                    <a:lnTo>
                      <a:pt x="167" y="665"/>
                    </a:lnTo>
                    <a:lnTo>
                      <a:pt x="165" y="652"/>
                    </a:lnTo>
                    <a:lnTo>
                      <a:pt x="164" y="642"/>
                    </a:lnTo>
                    <a:lnTo>
                      <a:pt x="165" y="630"/>
                    </a:lnTo>
                    <a:lnTo>
                      <a:pt x="166" y="621"/>
                    </a:lnTo>
                    <a:lnTo>
                      <a:pt x="165" y="609"/>
                    </a:lnTo>
                    <a:lnTo>
                      <a:pt x="162" y="601"/>
                    </a:lnTo>
                    <a:lnTo>
                      <a:pt x="156" y="592"/>
                    </a:lnTo>
                    <a:lnTo>
                      <a:pt x="151" y="586"/>
                    </a:lnTo>
                    <a:lnTo>
                      <a:pt x="145" y="580"/>
                    </a:lnTo>
                    <a:lnTo>
                      <a:pt x="136" y="576"/>
                    </a:lnTo>
                    <a:lnTo>
                      <a:pt x="126" y="572"/>
                    </a:lnTo>
                    <a:lnTo>
                      <a:pt x="116" y="571"/>
                    </a:lnTo>
                    <a:lnTo>
                      <a:pt x="107" y="569"/>
                    </a:lnTo>
                    <a:lnTo>
                      <a:pt x="97" y="569"/>
                    </a:lnTo>
                    <a:lnTo>
                      <a:pt x="89" y="571"/>
                    </a:lnTo>
                    <a:lnTo>
                      <a:pt x="80" y="572"/>
                    </a:lnTo>
                    <a:lnTo>
                      <a:pt x="71" y="573"/>
                    </a:lnTo>
                    <a:lnTo>
                      <a:pt x="62" y="574"/>
                    </a:lnTo>
                    <a:lnTo>
                      <a:pt x="48" y="574"/>
                    </a:lnTo>
                    <a:lnTo>
                      <a:pt x="39" y="573"/>
                    </a:lnTo>
                    <a:lnTo>
                      <a:pt x="29" y="571"/>
                    </a:lnTo>
                    <a:lnTo>
                      <a:pt x="22" y="567"/>
                    </a:lnTo>
                    <a:lnTo>
                      <a:pt x="14" y="560"/>
                    </a:lnTo>
                    <a:lnTo>
                      <a:pt x="9" y="553"/>
                    </a:lnTo>
                    <a:lnTo>
                      <a:pt x="6" y="545"/>
                    </a:lnTo>
                    <a:lnTo>
                      <a:pt x="2" y="531"/>
                    </a:lnTo>
                    <a:lnTo>
                      <a:pt x="1" y="515"/>
                    </a:lnTo>
                    <a:lnTo>
                      <a:pt x="0" y="499"/>
                    </a:lnTo>
                    <a:lnTo>
                      <a:pt x="0" y="479"/>
                    </a:lnTo>
                    <a:lnTo>
                      <a:pt x="1" y="462"/>
                    </a:lnTo>
                    <a:lnTo>
                      <a:pt x="2" y="444"/>
                    </a:lnTo>
                    <a:lnTo>
                      <a:pt x="2" y="428"/>
                    </a:lnTo>
                    <a:lnTo>
                      <a:pt x="3" y="411"/>
                    </a:lnTo>
                    <a:lnTo>
                      <a:pt x="5" y="398"/>
                    </a:lnTo>
                    <a:lnTo>
                      <a:pt x="7" y="383"/>
                    </a:lnTo>
                    <a:lnTo>
                      <a:pt x="9" y="372"/>
                    </a:lnTo>
                    <a:lnTo>
                      <a:pt x="13" y="365"/>
                    </a:lnTo>
                    <a:lnTo>
                      <a:pt x="18" y="358"/>
                    </a:lnTo>
                    <a:lnTo>
                      <a:pt x="23" y="354"/>
                    </a:lnTo>
                    <a:lnTo>
                      <a:pt x="30" y="348"/>
                    </a:lnTo>
                    <a:lnTo>
                      <a:pt x="36" y="347"/>
                    </a:lnTo>
                    <a:lnTo>
                      <a:pt x="44" y="345"/>
                    </a:lnTo>
                    <a:lnTo>
                      <a:pt x="55" y="344"/>
                    </a:lnTo>
                    <a:lnTo>
                      <a:pt x="64" y="345"/>
                    </a:lnTo>
                    <a:lnTo>
                      <a:pt x="77" y="347"/>
                    </a:lnTo>
                    <a:lnTo>
                      <a:pt x="88" y="347"/>
                    </a:lnTo>
                    <a:lnTo>
                      <a:pt x="97" y="348"/>
                    </a:lnTo>
                    <a:lnTo>
                      <a:pt x="110" y="349"/>
                    </a:lnTo>
                    <a:lnTo>
                      <a:pt x="123" y="347"/>
                    </a:lnTo>
                    <a:lnTo>
                      <a:pt x="134" y="344"/>
                    </a:lnTo>
                    <a:lnTo>
                      <a:pt x="145" y="339"/>
                    </a:lnTo>
                    <a:lnTo>
                      <a:pt x="152" y="335"/>
                    </a:lnTo>
                    <a:lnTo>
                      <a:pt x="159" y="328"/>
                    </a:lnTo>
                    <a:lnTo>
                      <a:pt x="164" y="319"/>
                    </a:lnTo>
                    <a:lnTo>
                      <a:pt x="167" y="310"/>
                    </a:lnTo>
                    <a:lnTo>
                      <a:pt x="169" y="300"/>
                    </a:lnTo>
                    <a:lnTo>
                      <a:pt x="168" y="293"/>
                    </a:lnTo>
                    <a:lnTo>
                      <a:pt x="167" y="279"/>
                    </a:lnTo>
                    <a:lnTo>
                      <a:pt x="168" y="265"/>
                    </a:lnTo>
                    <a:lnTo>
                      <a:pt x="170" y="255"/>
                    </a:lnTo>
                    <a:lnTo>
                      <a:pt x="173" y="245"/>
                    </a:lnTo>
                    <a:lnTo>
                      <a:pt x="177" y="238"/>
                    </a:lnTo>
                    <a:lnTo>
                      <a:pt x="185" y="231"/>
                    </a:lnTo>
                    <a:lnTo>
                      <a:pt x="194" y="226"/>
                    </a:lnTo>
                    <a:lnTo>
                      <a:pt x="205" y="222"/>
                    </a:lnTo>
                    <a:lnTo>
                      <a:pt x="216" y="218"/>
                    </a:lnTo>
                    <a:lnTo>
                      <a:pt x="226" y="215"/>
                    </a:lnTo>
                    <a:lnTo>
                      <a:pt x="237" y="214"/>
                    </a:lnTo>
                    <a:lnTo>
                      <a:pt x="248" y="211"/>
                    </a:lnTo>
                    <a:lnTo>
                      <a:pt x="261" y="207"/>
                    </a:lnTo>
                    <a:lnTo>
                      <a:pt x="273" y="201"/>
                    </a:lnTo>
                    <a:lnTo>
                      <a:pt x="284" y="192"/>
                    </a:lnTo>
                  </a:path>
                </a:pathLst>
              </a:custGeom>
              <a:solidFill>
                <a:srgbClr val="FFFF00"/>
              </a:solidFill>
              <a:ln w="12700" cap="rnd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it-IT"/>
              </a:p>
            </p:txBody>
          </p:sp>
        </p:grpSp>
        <p:sp>
          <p:nvSpPr>
            <p:cNvPr id="24600" name="Rectangle 16"/>
            <p:cNvSpPr>
              <a:spLocks noChangeArrowheads="1"/>
            </p:cNvSpPr>
            <p:nvPr/>
          </p:nvSpPr>
          <p:spPr bwMode="auto">
            <a:xfrm>
              <a:off x="6694488" y="4621213"/>
              <a:ext cx="19812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r>
                <a:rPr lang="it-IT" b="1"/>
                <a:t>Ricongelamento</a:t>
              </a:r>
            </a:p>
          </p:txBody>
        </p:sp>
      </p:grpSp>
      <p:grpSp>
        <p:nvGrpSpPr>
          <p:cNvPr id="24582" name="Group 21"/>
          <p:cNvGrpSpPr>
            <a:grpSpLocks/>
          </p:cNvGrpSpPr>
          <p:nvPr/>
        </p:nvGrpSpPr>
        <p:grpSpPr bwMode="auto">
          <a:xfrm>
            <a:off x="1477963" y="5116513"/>
            <a:ext cx="7081837" cy="1268412"/>
            <a:chOff x="384" y="2976"/>
            <a:chExt cx="4992" cy="864"/>
          </a:xfrm>
        </p:grpSpPr>
        <p:grpSp>
          <p:nvGrpSpPr>
            <p:cNvPr id="24595" name="Group 19"/>
            <p:cNvGrpSpPr>
              <a:grpSpLocks/>
            </p:cNvGrpSpPr>
            <p:nvPr/>
          </p:nvGrpSpPr>
          <p:grpSpPr bwMode="auto">
            <a:xfrm>
              <a:off x="384" y="2976"/>
              <a:ext cx="4992" cy="864"/>
              <a:chOff x="384" y="2976"/>
              <a:chExt cx="4992" cy="864"/>
            </a:xfrm>
          </p:grpSpPr>
          <p:sp>
            <p:nvSpPr>
              <p:cNvPr id="22" name="Rectangle 17"/>
              <p:cNvSpPr>
                <a:spLocks noChangeArrowheads="1"/>
              </p:cNvSpPr>
              <p:nvPr/>
            </p:nvSpPr>
            <p:spPr bwMode="auto">
              <a:xfrm>
                <a:off x="384" y="3192"/>
                <a:ext cx="4656" cy="428"/>
              </a:xfrm>
              <a:prstGeom prst="rect">
                <a:avLst/>
              </a:prstGeom>
              <a:gradFill rotWithShape="0">
                <a:gsLst>
                  <a:gs pos="0">
                    <a:srgbClr val="0000CC">
                      <a:gamma/>
                      <a:shade val="69804"/>
                      <a:invGamma/>
                    </a:srgbClr>
                  </a:gs>
                  <a:gs pos="100000">
                    <a:srgbClr val="0000CC"/>
                  </a:gs>
                </a:gsLst>
                <a:lin ang="2700000" scaled="1"/>
              </a:gradFill>
              <a:ln w="9525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it-IT">
                  <a:latin typeface="+mn-lt"/>
                  <a:cs typeface="+mn-cs"/>
                </a:endParaRPr>
              </a:p>
            </p:txBody>
          </p:sp>
          <p:sp>
            <p:nvSpPr>
              <p:cNvPr id="23" name="AutoShape 18"/>
              <p:cNvSpPr>
                <a:spLocks noChangeArrowheads="1"/>
              </p:cNvSpPr>
              <p:nvPr/>
            </p:nvSpPr>
            <p:spPr bwMode="auto">
              <a:xfrm>
                <a:off x="4225" y="2976"/>
                <a:ext cx="1151" cy="864"/>
              </a:xfrm>
              <a:prstGeom prst="rightArrow">
                <a:avLst>
                  <a:gd name="adj1" fmla="val 50000"/>
                  <a:gd name="adj2" fmla="val 31321"/>
                </a:avLst>
              </a:prstGeom>
              <a:gradFill rotWithShape="0">
                <a:gsLst>
                  <a:gs pos="0">
                    <a:srgbClr val="0000CC"/>
                  </a:gs>
                  <a:gs pos="100000">
                    <a:srgbClr val="0000CC">
                      <a:gamma/>
                      <a:shade val="69804"/>
                      <a:invGamma/>
                    </a:srgbClr>
                  </a:gs>
                </a:gsLst>
                <a:lin ang="2700000" scaled="1"/>
              </a:gradFill>
              <a:ln w="9525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rgbClr val="808080"/>
                </a:outerShdw>
              </a:effectLst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it-IT">
                  <a:latin typeface="+mn-lt"/>
                  <a:cs typeface="+mn-cs"/>
                </a:endParaRPr>
              </a:p>
            </p:txBody>
          </p:sp>
        </p:grpSp>
        <p:sp>
          <p:nvSpPr>
            <p:cNvPr id="24596" name="Rectangle 20"/>
            <p:cNvSpPr>
              <a:spLocks noChangeArrowheads="1"/>
            </p:cNvSpPr>
            <p:nvPr/>
          </p:nvSpPr>
          <p:spPr bwMode="auto">
            <a:xfrm>
              <a:off x="816" y="3216"/>
              <a:ext cx="4050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r>
                <a:rPr lang="it-IT" sz="2600" b="1">
                  <a:solidFill>
                    <a:schemeClr val="bg1"/>
                  </a:solidFill>
                </a:rPr>
                <a:t>Tappe del cambiamento secondo Lewin</a:t>
              </a:r>
            </a:p>
          </p:txBody>
        </p:sp>
      </p:grpSp>
      <p:grpSp>
        <p:nvGrpSpPr>
          <p:cNvPr id="8" name="Gruppo 37"/>
          <p:cNvGrpSpPr>
            <a:grpSpLocks/>
          </p:cNvGrpSpPr>
          <p:nvPr/>
        </p:nvGrpSpPr>
        <p:grpSpPr bwMode="auto">
          <a:xfrm>
            <a:off x="1403350" y="2732088"/>
            <a:ext cx="1879600" cy="1760537"/>
            <a:chOff x="1554020" y="2348357"/>
            <a:chExt cx="1880215" cy="1760904"/>
          </a:xfrm>
        </p:grpSpPr>
        <p:sp>
          <p:nvSpPr>
            <p:cNvPr id="24591" name="Freeform 22"/>
            <p:cNvSpPr>
              <a:spLocks/>
            </p:cNvSpPr>
            <p:nvPr/>
          </p:nvSpPr>
          <p:spPr bwMode="auto">
            <a:xfrm>
              <a:off x="2483768" y="2349824"/>
              <a:ext cx="950467" cy="1078554"/>
            </a:xfrm>
            <a:custGeom>
              <a:avLst/>
              <a:gdLst>
                <a:gd name="T0" fmla="*/ 0 w 670"/>
                <a:gd name="T1" fmla="*/ 0 h 735"/>
                <a:gd name="T2" fmla="*/ 2147483647 w 670"/>
                <a:gd name="T3" fmla="*/ 2147483647 h 735"/>
                <a:gd name="T4" fmla="*/ 2147483647 w 670"/>
                <a:gd name="T5" fmla="*/ 2147483647 h 735"/>
                <a:gd name="T6" fmla="*/ 2147483647 w 670"/>
                <a:gd name="T7" fmla="*/ 2147483647 h 735"/>
                <a:gd name="T8" fmla="*/ 2147483647 w 670"/>
                <a:gd name="T9" fmla="*/ 2147483647 h 735"/>
                <a:gd name="T10" fmla="*/ 2147483647 w 670"/>
                <a:gd name="T11" fmla="*/ 2147483647 h 735"/>
                <a:gd name="T12" fmla="*/ 2147483647 w 670"/>
                <a:gd name="T13" fmla="*/ 2147483647 h 735"/>
                <a:gd name="T14" fmla="*/ 2147483647 w 670"/>
                <a:gd name="T15" fmla="*/ 2147483647 h 735"/>
                <a:gd name="T16" fmla="*/ 2147483647 w 670"/>
                <a:gd name="T17" fmla="*/ 2147483647 h 735"/>
                <a:gd name="T18" fmla="*/ 2147483647 w 670"/>
                <a:gd name="T19" fmla="*/ 2147483647 h 735"/>
                <a:gd name="T20" fmla="*/ 2147483647 w 670"/>
                <a:gd name="T21" fmla="*/ 2147483647 h 735"/>
                <a:gd name="T22" fmla="*/ 2147483647 w 670"/>
                <a:gd name="T23" fmla="*/ 2147483647 h 735"/>
                <a:gd name="T24" fmla="*/ 2147483647 w 670"/>
                <a:gd name="T25" fmla="*/ 2147483647 h 735"/>
                <a:gd name="T26" fmla="*/ 2147483647 w 670"/>
                <a:gd name="T27" fmla="*/ 2147483647 h 735"/>
                <a:gd name="T28" fmla="*/ 2147483647 w 670"/>
                <a:gd name="T29" fmla="*/ 2147483647 h 735"/>
                <a:gd name="T30" fmla="*/ 2147483647 w 670"/>
                <a:gd name="T31" fmla="*/ 2147483647 h 735"/>
                <a:gd name="T32" fmla="*/ 2147483647 w 670"/>
                <a:gd name="T33" fmla="*/ 2147483647 h 735"/>
                <a:gd name="T34" fmla="*/ 2147483647 w 670"/>
                <a:gd name="T35" fmla="*/ 2147483647 h 735"/>
                <a:gd name="T36" fmla="*/ 2147483647 w 670"/>
                <a:gd name="T37" fmla="*/ 2147483647 h 735"/>
                <a:gd name="T38" fmla="*/ 2147483647 w 670"/>
                <a:gd name="T39" fmla="*/ 2147483647 h 735"/>
                <a:gd name="T40" fmla="*/ 2147483647 w 670"/>
                <a:gd name="T41" fmla="*/ 2147483647 h 735"/>
                <a:gd name="T42" fmla="*/ 2147483647 w 670"/>
                <a:gd name="T43" fmla="*/ 2147483647 h 735"/>
                <a:gd name="T44" fmla="*/ 2147483647 w 670"/>
                <a:gd name="T45" fmla="*/ 2147483647 h 735"/>
                <a:gd name="T46" fmla="*/ 2147483647 w 670"/>
                <a:gd name="T47" fmla="*/ 2147483647 h 735"/>
                <a:gd name="T48" fmla="*/ 2147483647 w 670"/>
                <a:gd name="T49" fmla="*/ 2147483647 h 735"/>
                <a:gd name="T50" fmla="*/ 2147483647 w 670"/>
                <a:gd name="T51" fmla="*/ 2147483647 h 735"/>
                <a:gd name="T52" fmla="*/ 2147483647 w 670"/>
                <a:gd name="T53" fmla="*/ 2147483647 h 735"/>
                <a:gd name="T54" fmla="*/ 2147483647 w 670"/>
                <a:gd name="T55" fmla="*/ 2147483647 h 735"/>
                <a:gd name="T56" fmla="*/ 2147483647 w 670"/>
                <a:gd name="T57" fmla="*/ 2147483647 h 735"/>
                <a:gd name="T58" fmla="*/ 2147483647 w 670"/>
                <a:gd name="T59" fmla="*/ 2147483647 h 735"/>
                <a:gd name="T60" fmla="*/ 2147483647 w 670"/>
                <a:gd name="T61" fmla="*/ 2147483647 h 735"/>
                <a:gd name="T62" fmla="*/ 2147483647 w 670"/>
                <a:gd name="T63" fmla="*/ 2147483647 h 735"/>
                <a:gd name="T64" fmla="*/ 2147483647 w 670"/>
                <a:gd name="T65" fmla="*/ 2147483647 h 735"/>
                <a:gd name="T66" fmla="*/ 2147483647 w 670"/>
                <a:gd name="T67" fmla="*/ 2147483647 h 735"/>
                <a:gd name="T68" fmla="*/ 2147483647 w 670"/>
                <a:gd name="T69" fmla="*/ 2147483647 h 735"/>
                <a:gd name="T70" fmla="*/ 2147483647 w 670"/>
                <a:gd name="T71" fmla="*/ 2147483647 h 735"/>
                <a:gd name="T72" fmla="*/ 2147483647 w 670"/>
                <a:gd name="T73" fmla="*/ 2147483647 h 735"/>
                <a:gd name="T74" fmla="*/ 2147483647 w 670"/>
                <a:gd name="T75" fmla="*/ 2147483647 h 735"/>
                <a:gd name="T76" fmla="*/ 2147483647 w 670"/>
                <a:gd name="T77" fmla="*/ 2147483647 h 735"/>
                <a:gd name="T78" fmla="*/ 2147483647 w 670"/>
                <a:gd name="T79" fmla="*/ 2147483647 h 735"/>
                <a:gd name="T80" fmla="*/ 2147483647 w 670"/>
                <a:gd name="T81" fmla="*/ 2147483647 h 735"/>
                <a:gd name="T82" fmla="*/ 2147483647 w 670"/>
                <a:gd name="T83" fmla="*/ 2147483647 h 735"/>
                <a:gd name="T84" fmla="*/ 2147483647 w 670"/>
                <a:gd name="T85" fmla="*/ 2147483647 h 735"/>
                <a:gd name="T86" fmla="*/ 2147483647 w 670"/>
                <a:gd name="T87" fmla="*/ 2147483647 h 735"/>
                <a:gd name="T88" fmla="*/ 2147483647 w 670"/>
                <a:gd name="T89" fmla="*/ 2147483647 h 735"/>
                <a:gd name="T90" fmla="*/ 2147483647 w 670"/>
                <a:gd name="T91" fmla="*/ 2147483647 h 735"/>
                <a:gd name="T92" fmla="*/ 2147483647 w 670"/>
                <a:gd name="T93" fmla="*/ 2147483647 h 735"/>
                <a:gd name="T94" fmla="*/ 2147483647 w 670"/>
                <a:gd name="T95" fmla="*/ 2147483647 h 735"/>
                <a:gd name="T96" fmla="*/ 2147483647 w 670"/>
                <a:gd name="T97" fmla="*/ 2147483647 h 735"/>
                <a:gd name="T98" fmla="*/ 2147483647 w 670"/>
                <a:gd name="T99" fmla="*/ 2147483647 h 735"/>
                <a:gd name="T100" fmla="*/ 2147483647 w 670"/>
                <a:gd name="T101" fmla="*/ 2147483647 h 735"/>
                <a:gd name="T102" fmla="*/ 2147483647 w 670"/>
                <a:gd name="T103" fmla="*/ 2147483647 h 735"/>
                <a:gd name="T104" fmla="*/ 2147483647 w 670"/>
                <a:gd name="T105" fmla="*/ 2147483647 h 735"/>
                <a:gd name="T106" fmla="*/ 2147483647 w 670"/>
                <a:gd name="T107" fmla="*/ 2147483647 h 735"/>
                <a:gd name="T108" fmla="*/ 2147483647 w 670"/>
                <a:gd name="T109" fmla="*/ 2147483647 h 735"/>
                <a:gd name="T110" fmla="*/ 2147483647 w 670"/>
                <a:gd name="T111" fmla="*/ 2147483647 h 735"/>
                <a:gd name="T112" fmla="*/ 2147483647 w 670"/>
                <a:gd name="T113" fmla="*/ 2147483647 h 735"/>
                <a:gd name="T114" fmla="*/ 2147483647 w 670"/>
                <a:gd name="T115" fmla="*/ 2147483647 h 735"/>
                <a:gd name="T116" fmla="*/ 2147483647 w 670"/>
                <a:gd name="T117" fmla="*/ 2147483647 h 735"/>
                <a:gd name="T118" fmla="*/ 2147483647 w 670"/>
                <a:gd name="T119" fmla="*/ 2147483647 h 735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670"/>
                <a:gd name="T181" fmla="*/ 0 h 735"/>
                <a:gd name="T182" fmla="*/ 670 w 670"/>
                <a:gd name="T183" fmla="*/ 735 h 735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670" h="735">
                  <a:moveTo>
                    <a:pt x="0" y="153"/>
                  </a:moveTo>
                  <a:lnTo>
                    <a:pt x="0" y="0"/>
                  </a:lnTo>
                  <a:lnTo>
                    <a:pt x="668" y="0"/>
                  </a:lnTo>
                  <a:lnTo>
                    <a:pt x="669" y="586"/>
                  </a:lnTo>
                  <a:lnTo>
                    <a:pt x="611" y="586"/>
                  </a:lnTo>
                  <a:lnTo>
                    <a:pt x="608" y="592"/>
                  </a:lnTo>
                  <a:lnTo>
                    <a:pt x="607" y="598"/>
                  </a:lnTo>
                  <a:lnTo>
                    <a:pt x="607" y="605"/>
                  </a:lnTo>
                  <a:lnTo>
                    <a:pt x="607" y="611"/>
                  </a:lnTo>
                  <a:lnTo>
                    <a:pt x="610" y="621"/>
                  </a:lnTo>
                  <a:lnTo>
                    <a:pt x="612" y="633"/>
                  </a:lnTo>
                  <a:lnTo>
                    <a:pt x="614" y="640"/>
                  </a:lnTo>
                  <a:lnTo>
                    <a:pt x="616" y="650"/>
                  </a:lnTo>
                  <a:lnTo>
                    <a:pt x="617" y="659"/>
                  </a:lnTo>
                  <a:lnTo>
                    <a:pt x="617" y="669"/>
                  </a:lnTo>
                  <a:lnTo>
                    <a:pt x="616" y="677"/>
                  </a:lnTo>
                  <a:lnTo>
                    <a:pt x="614" y="687"/>
                  </a:lnTo>
                  <a:lnTo>
                    <a:pt x="611" y="695"/>
                  </a:lnTo>
                  <a:lnTo>
                    <a:pt x="607" y="701"/>
                  </a:lnTo>
                  <a:lnTo>
                    <a:pt x="600" y="709"/>
                  </a:lnTo>
                  <a:lnTo>
                    <a:pt x="594" y="715"/>
                  </a:lnTo>
                  <a:lnTo>
                    <a:pt x="588" y="721"/>
                  </a:lnTo>
                  <a:lnTo>
                    <a:pt x="581" y="726"/>
                  </a:lnTo>
                  <a:lnTo>
                    <a:pt x="573" y="729"/>
                  </a:lnTo>
                  <a:lnTo>
                    <a:pt x="563" y="732"/>
                  </a:lnTo>
                  <a:lnTo>
                    <a:pt x="554" y="733"/>
                  </a:lnTo>
                  <a:lnTo>
                    <a:pt x="546" y="734"/>
                  </a:lnTo>
                  <a:lnTo>
                    <a:pt x="537" y="734"/>
                  </a:lnTo>
                  <a:lnTo>
                    <a:pt x="529" y="733"/>
                  </a:lnTo>
                  <a:lnTo>
                    <a:pt x="523" y="732"/>
                  </a:lnTo>
                  <a:lnTo>
                    <a:pt x="515" y="729"/>
                  </a:lnTo>
                  <a:lnTo>
                    <a:pt x="507" y="727"/>
                  </a:lnTo>
                  <a:lnTo>
                    <a:pt x="502" y="723"/>
                  </a:lnTo>
                  <a:lnTo>
                    <a:pt x="495" y="718"/>
                  </a:lnTo>
                  <a:lnTo>
                    <a:pt x="489" y="711"/>
                  </a:lnTo>
                  <a:lnTo>
                    <a:pt x="484" y="704"/>
                  </a:lnTo>
                  <a:lnTo>
                    <a:pt x="478" y="697"/>
                  </a:lnTo>
                  <a:lnTo>
                    <a:pt x="474" y="689"/>
                  </a:lnTo>
                  <a:lnTo>
                    <a:pt x="471" y="679"/>
                  </a:lnTo>
                  <a:lnTo>
                    <a:pt x="469" y="668"/>
                  </a:lnTo>
                  <a:lnTo>
                    <a:pt x="469" y="658"/>
                  </a:lnTo>
                  <a:lnTo>
                    <a:pt x="471" y="647"/>
                  </a:lnTo>
                  <a:lnTo>
                    <a:pt x="474" y="637"/>
                  </a:lnTo>
                  <a:lnTo>
                    <a:pt x="476" y="626"/>
                  </a:lnTo>
                  <a:lnTo>
                    <a:pt x="479" y="614"/>
                  </a:lnTo>
                  <a:lnTo>
                    <a:pt x="480" y="605"/>
                  </a:lnTo>
                  <a:lnTo>
                    <a:pt x="480" y="600"/>
                  </a:lnTo>
                  <a:lnTo>
                    <a:pt x="480" y="596"/>
                  </a:lnTo>
                  <a:lnTo>
                    <a:pt x="478" y="590"/>
                  </a:lnTo>
                  <a:lnTo>
                    <a:pt x="366" y="590"/>
                  </a:lnTo>
                  <a:lnTo>
                    <a:pt x="368" y="568"/>
                  </a:lnTo>
                  <a:lnTo>
                    <a:pt x="368" y="556"/>
                  </a:lnTo>
                  <a:lnTo>
                    <a:pt x="366" y="544"/>
                  </a:lnTo>
                  <a:lnTo>
                    <a:pt x="365" y="532"/>
                  </a:lnTo>
                  <a:lnTo>
                    <a:pt x="364" y="525"/>
                  </a:lnTo>
                  <a:lnTo>
                    <a:pt x="361" y="519"/>
                  </a:lnTo>
                  <a:lnTo>
                    <a:pt x="357" y="513"/>
                  </a:lnTo>
                  <a:lnTo>
                    <a:pt x="351" y="508"/>
                  </a:lnTo>
                  <a:lnTo>
                    <a:pt x="345" y="503"/>
                  </a:lnTo>
                  <a:lnTo>
                    <a:pt x="339" y="500"/>
                  </a:lnTo>
                  <a:lnTo>
                    <a:pt x="333" y="499"/>
                  </a:lnTo>
                  <a:lnTo>
                    <a:pt x="323" y="499"/>
                  </a:lnTo>
                  <a:lnTo>
                    <a:pt x="311" y="499"/>
                  </a:lnTo>
                  <a:lnTo>
                    <a:pt x="300" y="500"/>
                  </a:lnTo>
                  <a:lnTo>
                    <a:pt x="288" y="500"/>
                  </a:lnTo>
                  <a:lnTo>
                    <a:pt x="279" y="502"/>
                  </a:lnTo>
                  <a:lnTo>
                    <a:pt x="267" y="503"/>
                  </a:lnTo>
                  <a:lnTo>
                    <a:pt x="257" y="502"/>
                  </a:lnTo>
                  <a:lnTo>
                    <a:pt x="248" y="500"/>
                  </a:lnTo>
                  <a:lnTo>
                    <a:pt x="235" y="497"/>
                  </a:lnTo>
                  <a:lnTo>
                    <a:pt x="226" y="493"/>
                  </a:lnTo>
                  <a:lnTo>
                    <a:pt x="218" y="486"/>
                  </a:lnTo>
                  <a:lnTo>
                    <a:pt x="213" y="479"/>
                  </a:lnTo>
                  <a:lnTo>
                    <a:pt x="208" y="471"/>
                  </a:lnTo>
                  <a:lnTo>
                    <a:pt x="205" y="461"/>
                  </a:lnTo>
                  <a:lnTo>
                    <a:pt x="204" y="451"/>
                  </a:lnTo>
                  <a:lnTo>
                    <a:pt x="204" y="438"/>
                  </a:lnTo>
                  <a:lnTo>
                    <a:pt x="205" y="428"/>
                  </a:lnTo>
                  <a:lnTo>
                    <a:pt x="204" y="418"/>
                  </a:lnTo>
                  <a:lnTo>
                    <a:pt x="202" y="407"/>
                  </a:lnTo>
                  <a:lnTo>
                    <a:pt x="200" y="400"/>
                  </a:lnTo>
                  <a:lnTo>
                    <a:pt x="197" y="394"/>
                  </a:lnTo>
                  <a:lnTo>
                    <a:pt x="194" y="389"/>
                  </a:lnTo>
                  <a:lnTo>
                    <a:pt x="190" y="385"/>
                  </a:lnTo>
                  <a:lnTo>
                    <a:pt x="182" y="381"/>
                  </a:lnTo>
                  <a:lnTo>
                    <a:pt x="174" y="377"/>
                  </a:lnTo>
                  <a:lnTo>
                    <a:pt x="164" y="374"/>
                  </a:lnTo>
                  <a:lnTo>
                    <a:pt x="152" y="370"/>
                  </a:lnTo>
                  <a:lnTo>
                    <a:pt x="141" y="368"/>
                  </a:lnTo>
                  <a:lnTo>
                    <a:pt x="129" y="366"/>
                  </a:lnTo>
                  <a:lnTo>
                    <a:pt x="120" y="362"/>
                  </a:lnTo>
                  <a:lnTo>
                    <a:pt x="111" y="359"/>
                  </a:lnTo>
                  <a:lnTo>
                    <a:pt x="101" y="355"/>
                  </a:lnTo>
                  <a:lnTo>
                    <a:pt x="95" y="349"/>
                  </a:lnTo>
                  <a:lnTo>
                    <a:pt x="87" y="342"/>
                  </a:lnTo>
                  <a:lnTo>
                    <a:pt x="82" y="335"/>
                  </a:lnTo>
                  <a:lnTo>
                    <a:pt x="77" y="327"/>
                  </a:lnTo>
                  <a:lnTo>
                    <a:pt x="74" y="318"/>
                  </a:lnTo>
                  <a:lnTo>
                    <a:pt x="73" y="309"/>
                  </a:lnTo>
                  <a:lnTo>
                    <a:pt x="73" y="300"/>
                  </a:lnTo>
                  <a:lnTo>
                    <a:pt x="75" y="291"/>
                  </a:lnTo>
                  <a:lnTo>
                    <a:pt x="77" y="279"/>
                  </a:lnTo>
                  <a:lnTo>
                    <a:pt x="80" y="266"/>
                  </a:lnTo>
                  <a:lnTo>
                    <a:pt x="82" y="255"/>
                  </a:lnTo>
                  <a:lnTo>
                    <a:pt x="84" y="244"/>
                  </a:lnTo>
                  <a:lnTo>
                    <a:pt x="85" y="233"/>
                  </a:lnTo>
                  <a:lnTo>
                    <a:pt x="84" y="221"/>
                  </a:lnTo>
                  <a:lnTo>
                    <a:pt x="82" y="211"/>
                  </a:lnTo>
                  <a:lnTo>
                    <a:pt x="78" y="200"/>
                  </a:lnTo>
                  <a:lnTo>
                    <a:pt x="73" y="190"/>
                  </a:lnTo>
                  <a:lnTo>
                    <a:pt x="68" y="182"/>
                  </a:lnTo>
                  <a:lnTo>
                    <a:pt x="65" y="178"/>
                  </a:lnTo>
                  <a:lnTo>
                    <a:pt x="60" y="172"/>
                  </a:lnTo>
                  <a:lnTo>
                    <a:pt x="55" y="167"/>
                  </a:lnTo>
                  <a:lnTo>
                    <a:pt x="50" y="163"/>
                  </a:lnTo>
                  <a:lnTo>
                    <a:pt x="43" y="159"/>
                  </a:lnTo>
                  <a:lnTo>
                    <a:pt x="36" y="156"/>
                  </a:lnTo>
                  <a:lnTo>
                    <a:pt x="27" y="154"/>
                  </a:lnTo>
                  <a:lnTo>
                    <a:pt x="17" y="153"/>
                  </a:lnTo>
                  <a:lnTo>
                    <a:pt x="8" y="153"/>
                  </a:lnTo>
                  <a:lnTo>
                    <a:pt x="0" y="153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592" name="Freeform 23"/>
            <p:cNvSpPr>
              <a:spLocks/>
            </p:cNvSpPr>
            <p:nvPr/>
          </p:nvSpPr>
          <p:spPr bwMode="auto">
            <a:xfrm>
              <a:off x="2475773" y="3206798"/>
              <a:ext cx="954723" cy="902463"/>
            </a:xfrm>
            <a:custGeom>
              <a:avLst/>
              <a:gdLst>
                <a:gd name="T0" fmla="*/ 0 w 673"/>
                <a:gd name="T1" fmla="*/ 2147483647 h 615"/>
                <a:gd name="T2" fmla="*/ 2147483647 w 673"/>
                <a:gd name="T3" fmla="*/ 0 h 615"/>
                <a:gd name="T4" fmla="*/ 2147483647 w 673"/>
                <a:gd name="T5" fmla="*/ 2147483647 h 615"/>
                <a:gd name="T6" fmla="*/ 2147483647 w 673"/>
                <a:gd name="T7" fmla="*/ 2147483647 h 615"/>
                <a:gd name="T8" fmla="*/ 2147483647 w 673"/>
                <a:gd name="T9" fmla="*/ 2147483647 h 615"/>
                <a:gd name="T10" fmla="*/ 2147483647 w 673"/>
                <a:gd name="T11" fmla="*/ 2147483647 h 615"/>
                <a:gd name="T12" fmla="*/ 2147483647 w 673"/>
                <a:gd name="T13" fmla="*/ 2147483647 h 615"/>
                <a:gd name="T14" fmla="*/ 2147483647 w 673"/>
                <a:gd name="T15" fmla="*/ 2147483647 h 615"/>
                <a:gd name="T16" fmla="*/ 2147483647 w 673"/>
                <a:gd name="T17" fmla="*/ 2147483647 h 615"/>
                <a:gd name="T18" fmla="*/ 2147483647 w 673"/>
                <a:gd name="T19" fmla="*/ 2147483647 h 615"/>
                <a:gd name="T20" fmla="*/ 2147483647 w 673"/>
                <a:gd name="T21" fmla="*/ 2147483647 h 615"/>
                <a:gd name="T22" fmla="*/ 2147483647 w 673"/>
                <a:gd name="T23" fmla="*/ 2147483647 h 615"/>
                <a:gd name="T24" fmla="*/ 2147483647 w 673"/>
                <a:gd name="T25" fmla="*/ 2147483647 h 615"/>
                <a:gd name="T26" fmla="*/ 2147483647 w 673"/>
                <a:gd name="T27" fmla="*/ 2147483647 h 615"/>
                <a:gd name="T28" fmla="*/ 2147483647 w 673"/>
                <a:gd name="T29" fmla="*/ 2147483647 h 615"/>
                <a:gd name="T30" fmla="*/ 2147483647 w 673"/>
                <a:gd name="T31" fmla="*/ 2147483647 h 615"/>
                <a:gd name="T32" fmla="*/ 2147483647 w 673"/>
                <a:gd name="T33" fmla="*/ 2147483647 h 615"/>
                <a:gd name="T34" fmla="*/ 2147483647 w 673"/>
                <a:gd name="T35" fmla="*/ 2147483647 h 615"/>
                <a:gd name="T36" fmla="*/ 2147483647 w 673"/>
                <a:gd name="T37" fmla="*/ 2147483647 h 615"/>
                <a:gd name="T38" fmla="*/ 2147483647 w 673"/>
                <a:gd name="T39" fmla="*/ 2147483647 h 615"/>
                <a:gd name="T40" fmla="*/ 2147483647 w 673"/>
                <a:gd name="T41" fmla="*/ 2147483647 h 615"/>
                <a:gd name="T42" fmla="*/ 2147483647 w 673"/>
                <a:gd name="T43" fmla="*/ 2147483647 h 615"/>
                <a:gd name="T44" fmla="*/ 2147483647 w 673"/>
                <a:gd name="T45" fmla="*/ 2147483647 h 615"/>
                <a:gd name="T46" fmla="*/ 2147483647 w 673"/>
                <a:gd name="T47" fmla="*/ 2147483647 h 615"/>
                <a:gd name="T48" fmla="*/ 2147483647 w 673"/>
                <a:gd name="T49" fmla="*/ 2147483647 h 615"/>
                <a:gd name="T50" fmla="*/ 2147483647 w 673"/>
                <a:gd name="T51" fmla="*/ 2147483647 h 615"/>
                <a:gd name="T52" fmla="*/ 2147483647 w 673"/>
                <a:gd name="T53" fmla="*/ 2147483647 h 615"/>
                <a:gd name="T54" fmla="*/ 2147483647 w 673"/>
                <a:gd name="T55" fmla="*/ 2147483647 h 615"/>
                <a:gd name="T56" fmla="*/ 2147483647 w 673"/>
                <a:gd name="T57" fmla="*/ 2147483647 h 615"/>
                <a:gd name="T58" fmla="*/ 2147483647 w 673"/>
                <a:gd name="T59" fmla="*/ 2147483647 h 615"/>
                <a:gd name="T60" fmla="*/ 2147483647 w 673"/>
                <a:gd name="T61" fmla="*/ 2147483647 h 615"/>
                <a:gd name="T62" fmla="*/ 2147483647 w 673"/>
                <a:gd name="T63" fmla="*/ 2147483647 h 615"/>
                <a:gd name="T64" fmla="*/ 2147483647 w 673"/>
                <a:gd name="T65" fmla="*/ 2147483647 h 615"/>
                <a:gd name="T66" fmla="*/ 2147483647 w 673"/>
                <a:gd name="T67" fmla="*/ 2147483647 h 615"/>
                <a:gd name="T68" fmla="*/ 2147483647 w 673"/>
                <a:gd name="T69" fmla="*/ 2147483647 h 615"/>
                <a:gd name="T70" fmla="*/ 2147483647 w 673"/>
                <a:gd name="T71" fmla="*/ 2147483647 h 615"/>
                <a:gd name="T72" fmla="*/ 2147483647 w 673"/>
                <a:gd name="T73" fmla="*/ 2147483647 h 615"/>
                <a:gd name="T74" fmla="*/ 2147483647 w 673"/>
                <a:gd name="T75" fmla="*/ 2147483647 h 615"/>
                <a:gd name="T76" fmla="*/ 2147483647 w 673"/>
                <a:gd name="T77" fmla="*/ 2147483647 h 615"/>
                <a:gd name="T78" fmla="*/ 2147483647 w 673"/>
                <a:gd name="T79" fmla="*/ 2147483647 h 615"/>
                <a:gd name="T80" fmla="*/ 2147483647 w 673"/>
                <a:gd name="T81" fmla="*/ 2147483647 h 615"/>
                <a:gd name="T82" fmla="*/ 2147483647 w 673"/>
                <a:gd name="T83" fmla="*/ 2147483647 h 615"/>
                <a:gd name="T84" fmla="*/ 2147483647 w 673"/>
                <a:gd name="T85" fmla="*/ 2147483647 h 615"/>
                <a:gd name="T86" fmla="*/ 2147483647 w 673"/>
                <a:gd name="T87" fmla="*/ 2147483647 h 615"/>
                <a:gd name="T88" fmla="*/ 2147483647 w 673"/>
                <a:gd name="T89" fmla="*/ 2147483647 h 615"/>
                <a:gd name="T90" fmla="*/ 2147483647 w 673"/>
                <a:gd name="T91" fmla="*/ 2147483647 h 615"/>
                <a:gd name="T92" fmla="*/ 2147483647 w 673"/>
                <a:gd name="T93" fmla="*/ 2147483647 h 615"/>
                <a:gd name="T94" fmla="*/ 2147483647 w 673"/>
                <a:gd name="T95" fmla="*/ 2147483647 h 615"/>
                <a:gd name="T96" fmla="*/ 2147483647 w 673"/>
                <a:gd name="T97" fmla="*/ 2147483647 h 615"/>
                <a:gd name="T98" fmla="*/ 2147483647 w 673"/>
                <a:gd name="T99" fmla="*/ 2147483647 h 615"/>
                <a:gd name="T100" fmla="*/ 2147483647 w 673"/>
                <a:gd name="T101" fmla="*/ 2147483647 h 615"/>
                <a:gd name="T102" fmla="*/ 2147483647 w 673"/>
                <a:gd name="T103" fmla="*/ 2147483647 h 615"/>
                <a:gd name="T104" fmla="*/ 2147483647 w 673"/>
                <a:gd name="T105" fmla="*/ 2147483647 h 615"/>
                <a:gd name="T106" fmla="*/ 2147483647 w 673"/>
                <a:gd name="T107" fmla="*/ 2147483647 h 615"/>
                <a:gd name="T108" fmla="*/ 2147483647 w 673"/>
                <a:gd name="T109" fmla="*/ 2147483647 h 615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673"/>
                <a:gd name="T166" fmla="*/ 0 h 615"/>
                <a:gd name="T167" fmla="*/ 673 w 673"/>
                <a:gd name="T168" fmla="*/ 615 h 615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673" h="615">
                  <a:moveTo>
                    <a:pt x="0" y="485"/>
                  </a:moveTo>
                  <a:lnTo>
                    <a:pt x="0" y="614"/>
                  </a:lnTo>
                  <a:lnTo>
                    <a:pt x="672" y="614"/>
                  </a:lnTo>
                  <a:lnTo>
                    <a:pt x="671" y="0"/>
                  </a:lnTo>
                  <a:lnTo>
                    <a:pt x="611" y="0"/>
                  </a:lnTo>
                  <a:lnTo>
                    <a:pt x="608" y="12"/>
                  </a:lnTo>
                  <a:lnTo>
                    <a:pt x="608" y="20"/>
                  </a:lnTo>
                  <a:lnTo>
                    <a:pt x="610" y="32"/>
                  </a:lnTo>
                  <a:lnTo>
                    <a:pt x="614" y="45"/>
                  </a:lnTo>
                  <a:lnTo>
                    <a:pt x="617" y="60"/>
                  </a:lnTo>
                  <a:lnTo>
                    <a:pt x="619" y="71"/>
                  </a:lnTo>
                  <a:lnTo>
                    <a:pt x="619" y="82"/>
                  </a:lnTo>
                  <a:lnTo>
                    <a:pt x="618" y="94"/>
                  </a:lnTo>
                  <a:lnTo>
                    <a:pt x="615" y="105"/>
                  </a:lnTo>
                  <a:lnTo>
                    <a:pt x="608" y="115"/>
                  </a:lnTo>
                  <a:lnTo>
                    <a:pt x="601" y="124"/>
                  </a:lnTo>
                  <a:lnTo>
                    <a:pt x="593" y="132"/>
                  </a:lnTo>
                  <a:lnTo>
                    <a:pt x="584" y="139"/>
                  </a:lnTo>
                  <a:lnTo>
                    <a:pt x="573" y="143"/>
                  </a:lnTo>
                  <a:lnTo>
                    <a:pt x="563" y="146"/>
                  </a:lnTo>
                  <a:lnTo>
                    <a:pt x="549" y="146"/>
                  </a:lnTo>
                  <a:lnTo>
                    <a:pt x="532" y="145"/>
                  </a:lnTo>
                  <a:lnTo>
                    <a:pt x="522" y="143"/>
                  </a:lnTo>
                  <a:lnTo>
                    <a:pt x="513" y="140"/>
                  </a:lnTo>
                  <a:lnTo>
                    <a:pt x="504" y="135"/>
                  </a:lnTo>
                  <a:lnTo>
                    <a:pt x="493" y="125"/>
                  </a:lnTo>
                  <a:lnTo>
                    <a:pt x="486" y="115"/>
                  </a:lnTo>
                  <a:lnTo>
                    <a:pt x="480" y="106"/>
                  </a:lnTo>
                  <a:lnTo>
                    <a:pt x="476" y="95"/>
                  </a:lnTo>
                  <a:lnTo>
                    <a:pt x="474" y="86"/>
                  </a:lnTo>
                  <a:lnTo>
                    <a:pt x="474" y="74"/>
                  </a:lnTo>
                  <a:lnTo>
                    <a:pt x="475" y="64"/>
                  </a:lnTo>
                  <a:lnTo>
                    <a:pt x="477" y="53"/>
                  </a:lnTo>
                  <a:lnTo>
                    <a:pt x="480" y="43"/>
                  </a:lnTo>
                  <a:lnTo>
                    <a:pt x="483" y="33"/>
                  </a:lnTo>
                  <a:lnTo>
                    <a:pt x="484" y="23"/>
                  </a:lnTo>
                  <a:lnTo>
                    <a:pt x="484" y="13"/>
                  </a:lnTo>
                  <a:lnTo>
                    <a:pt x="482" y="3"/>
                  </a:lnTo>
                  <a:lnTo>
                    <a:pt x="369" y="3"/>
                  </a:lnTo>
                  <a:lnTo>
                    <a:pt x="371" y="24"/>
                  </a:lnTo>
                  <a:lnTo>
                    <a:pt x="369" y="39"/>
                  </a:lnTo>
                  <a:lnTo>
                    <a:pt x="369" y="52"/>
                  </a:lnTo>
                  <a:lnTo>
                    <a:pt x="369" y="63"/>
                  </a:lnTo>
                  <a:lnTo>
                    <a:pt x="368" y="74"/>
                  </a:lnTo>
                  <a:lnTo>
                    <a:pt x="365" y="86"/>
                  </a:lnTo>
                  <a:lnTo>
                    <a:pt x="362" y="94"/>
                  </a:lnTo>
                  <a:lnTo>
                    <a:pt x="358" y="101"/>
                  </a:lnTo>
                  <a:lnTo>
                    <a:pt x="353" y="107"/>
                  </a:lnTo>
                  <a:lnTo>
                    <a:pt x="346" y="112"/>
                  </a:lnTo>
                  <a:lnTo>
                    <a:pt x="339" y="114"/>
                  </a:lnTo>
                  <a:lnTo>
                    <a:pt x="331" y="115"/>
                  </a:lnTo>
                  <a:lnTo>
                    <a:pt x="323" y="116"/>
                  </a:lnTo>
                  <a:lnTo>
                    <a:pt x="313" y="116"/>
                  </a:lnTo>
                  <a:lnTo>
                    <a:pt x="304" y="115"/>
                  </a:lnTo>
                  <a:lnTo>
                    <a:pt x="296" y="114"/>
                  </a:lnTo>
                  <a:lnTo>
                    <a:pt x="286" y="114"/>
                  </a:lnTo>
                  <a:lnTo>
                    <a:pt x="276" y="112"/>
                  </a:lnTo>
                  <a:lnTo>
                    <a:pt x="264" y="112"/>
                  </a:lnTo>
                  <a:lnTo>
                    <a:pt x="255" y="114"/>
                  </a:lnTo>
                  <a:lnTo>
                    <a:pt x="245" y="115"/>
                  </a:lnTo>
                  <a:lnTo>
                    <a:pt x="234" y="118"/>
                  </a:lnTo>
                  <a:lnTo>
                    <a:pt x="227" y="123"/>
                  </a:lnTo>
                  <a:lnTo>
                    <a:pt x="219" y="128"/>
                  </a:lnTo>
                  <a:lnTo>
                    <a:pt x="213" y="136"/>
                  </a:lnTo>
                  <a:lnTo>
                    <a:pt x="208" y="145"/>
                  </a:lnTo>
                  <a:lnTo>
                    <a:pt x="206" y="154"/>
                  </a:lnTo>
                  <a:lnTo>
                    <a:pt x="205" y="163"/>
                  </a:lnTo>
                  <a:lnTo>
                    <a:pt x="206" y="173"/>
                  </a:lnTo>
                  <a:lnTo>
                    <a:pt x="206" y="184"/>
                  </a:lnTo>
                  <a:lnTo>
                    <a:pt x="206" y="195"/>
                  </a:lnTo>
                  <a:lnTo>
                    <a:pt x="204" y="203"/>
                  </a:lnTo>
                  <a:lnTo>
                    <a:pt x="202" y="212"/>
                  </a:lnTo>
                  <a:lnTo>
                    <a:pt x="198" y="221"/>
                  </a:lnTo>
                  <a:lnTo>
                    <a:pt x="194" y="226"/>
                  </a:lnTo>
                  <a:lnTo>
                    <a:pt x="186" y="233"/>
                  </a:lnTo>
                  <a:lnTo>
                    <a:pt x="177" y="237"/>
                  </a:lnTo>
                  <a:lnTo>
                    <a:pt x="168" y="240"/>
                  </a:lnTo>
                  <a:lnTo>
                    <a:pt x="159" y="242"/>
                  </a:lnTo>
                  <a:lnTo>
                    <a:pt x="150" y="245"/>
                  </a:lnTo>
                  <a:lnTo>
                    <a:pt x="137" y="247"/>
                  </a:lnTo>
                  <a:lnTo>
                    <a:pt x="128" y="250"/>
                  </a:lnTo>
                  <a:lnTo>
                    <a:pt x="118" y="253"/>
                  </a:lnTo>
                  <a:lnTo>
                    <a:pt x="110" y="256"/>
                  </a:lnTo>
                  <a:lnTo>
                    <a:pt x="102" y="260"/>
                  </a:lnTo>
                  <a:lnTo>
                    <a:pt x="96" y="265"/>
                  </a:lnTo>
                  <a:lnTo>
                    <a:pt x="90" y="270"/>
                  </a:lnTo>
                  <a:lnTo>
                    <a:pt x="83" y="279"/>
                  </a:lnTo>
                  <a:lnTo>
                    <a:pt x="79" y="287"/>
                  </a:lnTo>
                  <a:lnTo>
                    <a:pt x="76" y="296"/>
                  </a:lnTo>
                  <a:lnTo>
                    <a:pt x="74" y="307"/>
                  </a:lnTo>
                  <a:lnTo>
                    <a:pt x="75" y="317"/>
                  </a:lnTo>
                  <a:lnTo>
                    <a:pt x="76" y="328"/>
                  </a:lnTo>
                  <a:lnTo>
                    <a:pt x="79" y="340"/>
                  </a:lnTo>
                  <a:lnTo>
                    <a:pt x="82" y="354"/>
                  </a:lnTo>
                  <a:lnTo>
                    <a:pt x="85" y="366"/>
                  </a:lnTo>
                  <a:lnTo>
                    <a:pt x="86" y="376"/>
                  </a:lnTo>
                  <a:lnTo>
                    <a:pt x="86" y="385"/>
                  </a:lnTo>
                  <a:lnTo>
                    <a:pt x="85" y="398"/>
                  </a:lnTo>
                  <a:lnTo>
                    <a:pt x="82" y="408"/>
                  </a:lnTo>
                  <a:lnTo>
                    <a:pt x="79" y="417"/>
                  </a:lnTo>
                  <a:lnTo>
                    <a:pt x="76" y="426"/>
                  </a:lnTo>
                  <a:lnTo>
                    <a:pt x="71" y="437"/>
                  </a:lnTo>
                  <a:lnTo>
                    <a:pt x="65" y="450"/>
                  </a:lnTo>
                  <a:lnTo>
                    <a:pt x="58" y="459"/>
                  </a:lnTo>
                  <a:lnTo>
                    <a:pt x="51" y="466"/>
                  </a:lnTo>
                  <a:lnTo>
                    <a:pt x="44" y="472"/>
                  </a:lnTo>
                  <a:lnTo>
                    <a:pt x="38" y="477"/>
                  </a:lnTo>
                  <a:lnTo>
                    <a:pt x="31" y="480"/>
                  </a:lnTo>
                  <a:lnTo>
                    <a:pt x="21" y="483"/>
                  </a:lnTo>
                  <a:lnTo>
                    <a:pt x="10" y="485"/>
                  </a:lnTo>
                  <a:lnTo>
                    <a:pt x="0" y="485"/>
                  </a:lnTo>
                </a:path>
              </a:pathLst>
            </a:custGeom>
            <a:solidFill>
              <a:srgbClr val="00FF00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593" name="Freeform 24"/>
            <p:cNvSpPr>
              <a:spLocks/>
            </p:cNvSpPr>
            <p:nvPr/>
          </p:nvSpPr>
          <p:spPr bwMode="auto">
            <a:xfrm>
              <a:off x="1554020" y="3033642"/>
              <a:ext cx="950467" cy="1075619"/>
            </a:xfrm>
            <a:custGeom>
              <a:avLst/>
              <a:gdLst>
                <a:gd name="T0" fmla="*/ 2147483647 w 670"/>
                <a:gd name="T1" fmla="*/ 2147483647 h 733"/>
                <a:gd name="T2" fmla="*/ 0 w 670"/>
                <a:gd name="T3" fmla="*/ 2147483647 h 733"/>
                <a:gd name="T4" fmla="*/ 2147483647 w 670"/>
                <a:gd name="T5" fmla="*/ 2147483647 h 733"/>
                <a:gd name="T6" fmla="*/ 2147483647 w 670"/>
                <a:gd name="T7" fmla="*/ 2147483647 h 733"/>
                <a:gd name="T8" fmla="*/ 2147483647 w 670"/>
                <a:gd name="T9" fmla="*/ 2147483647 h 733"/>
                <a:gd name="T10" fmla="*/ 2147483647 w 670"/>
                <a:gd name="T11" fmla="*/ 2147483647 h 733"/>
                <a:gd name="T12" fmla="*/ 2147483647 w 670"/>
                <a:gd name="T13" fmla="*/ 2147483647 h 733"/>
                <a:gd name="T14" fmla="*/ 2147483647 w 670"/>
                <a:gd name="T15" fmla="*/ 2147483647 h 733"/>
                <a:gd name="T16" fmla="*/ 2147483647 w 670"/>
                <a:gd name="T17" fmla="*/ 2147483647 h 733"/>
                <a:gd name="T18" fmla="*/ 2147483647 w 670"/>
                <a:gd name="T19" fmla="*/ 2147483647 h 733"/>
                <a:gd name="T20" fmla="*/ 2147483647 w 670"/>
                <a:gd name="T21" fmla="*/ 2147483647 h 733"/>
                <a:gd name="T22" fmla="*/ 2147483647 w 670"/>
                <a:gd name="T23" fmla="*/ 2147483647 h 733"/>
                <a:gd name="T24" fmla="*/ 2147483647 w 670"/>
                <a:gd name="T25" fmla="*/ 2147483647 h 733"/>
                <a:gd name="T26" fmla="*/ 2147483647 w 670"/>
                <a:gd name="T27" fmla="*/ 0 h 733"/>
                <a:gd name="T28" fmla="*/ 2147483647 w 670"/>
                <a:gd name="T29" fmla="*/ 2147483647 h 733"/>
                <a:gd name="T30" fmla="*/ 2147483647 w 670"/>
                <a:gd name="T31" fmla="*/ 2147483647 h 733"/>
                <a:gd name="T32" fmla="*/ 2147483647 w 670"/>
                <a:gd name="T33" fmla="*/ 2147483647 h 733"/>
                <a:gd name="T34" fmla="*/ 2147483647 w 670"/>
                <a:gd name="T35" fmla="*/ 2147483647 h 733"/>
                <a:gd name="T36" fmla="*/ 2147483647 w 670"/>
                <a:gd name="T37" fmla="*/ 2147483647 h 733"/>
                <a:gd name="T38" fmla="*/ 2147483647 w 670"/>
                <a:gd name="T39" fmla="*/ 2147483647 h 733"/>
                <a:gd name="T40" fmla="*/ 2147483647 w 670"/>
                <a:gd name="T41" fmla="*/ 2147483647 h 733"/>
                <a:gd name="T42" fmla="*/ 2147483647 w 670"/>
                <a:gd name="T43" fmla="*/ 2147483647 h 733"/>
                <a:gd name="T44" fmla="*/ 2147483647 w 670"/>
                <a:gd name="T45" fmla="*/ 2147483647 h 733"/>
                <a:gd name="T46" fmla="*/ 2147483647 w 670"/>
                <a:gd name="T47" fmla="*/ 2147483647 h 733"/>
                <a:gd name="T48" fmla="*/ 2147483647 w 670"/>
                <a:gd name="T49" fmla="*/ 2147483647 h 733"/>
                <a:gd name="T50" fmla="*/ 2147483647 w 670"/>
                <a:gd name="T51" fmla="*/ 2147483647 h 733"/>
                <a:gd name="T52" fmla="*/ 2147483647 w 670"/>
                <a:gd name="T53" fmla="*/ 2147483647 h 733"/>
                <a:gd name="T54" fmla="*/ 2147483647 w 670"/>
                <a:gd name="T55" fmla="*/ 2147483647 h 733"/>
                <a:gd name="T56" fmla="*/ 2147483647 w 670"/>
                <a:gd name="T57" fmla="*/ 2147483647 h 733"/>
                <a:gd name="T58" fmla="*/ 2147483647 w 670"/>
                <a:gd name="T59" fmla="*/ 2147483647 h 733"/>
                <a:gd name="T60" fmla="*/ 2147483647 w 670"/>
                <a:gd name="T61" fmla="*/ 2147483647 h 733"/>
                <a:gd name="T62" fmla="*/ 2147483647 w 670"/>
                <a:gd name="T63" fmla="*/ 2147483647 h 733"/>
                <a:gd name="T64" fmla="*/ 2147483647 w 670"/>
                <a:gd name="T65" fmla="*/ 2147483647 h 733"/>
                <a:gd name="T66" fmla="*/ 2147483647 w 670"/>
                <a:gd name="T67" fmla="*/ 2147483647 h 733"/>
                <a:gd name="T68" fmla="*/ 2147483647 w 670"/>
                <a:gd name="T69" fmla="*/ 2147483647 h 733"/>
                <a:gd name="T70" fmla="*/ 2147483647 w 670"/>
                <a:gd name="T71" fmla="*/ 2147483647 h 733"/>
                <a:gd name="T72" fmla="*/ 2147483647 w 670"/>
                <a:gd name="T73" fmla="*/ 2147483647 h 733"/>
                <a:gd name="T74" fmla="*/ 2147483647 w 670"/>
                <a:gd name="T75" fmla="*/ 2147483647 h 733"/>
                <a:gd name="T76" fmla="*/ 2147483647 w 670"/>
                <a:gd name="T77" fmla="*/ 2147483647 h 733"/>
                <a:gd name="T78" fmla="*/ 2147483647 w 670"/>
                <a:gd name="T79" fmla="*/ 2147483647 h 733"/>
                <a:gd name="T80" fmla="*/ 2147483647 w 670"/>
                <a:gd name="T81" fmla="*/ 2147483647 h 733"/>
                <a:gd name="T82" fmla="*/ 2147483647 w 670"/>
                <a:gd name="T83" fmla="*/ 2147483647 h 733"/>
                <a:gd name="T84" fmla="*/ 2147483647 w 670"/>
                <a:gd name="T85" fmla="*/ 2147483647 h 733"/>
                <a:gd name="T86" fmla="*/ 2147483647 w 670"/>
                <a:gd name="T87" fmla="*/ 2147483647 h 733"/>
                <a:gd name="T88" fmla="*/ 2147483647 w 670"/>
                <a:gd name="T89" fmla="*/ 2147483647 h 733"/>
                <a:gd name="T90" fmla="*/ 2147483647 w 670"/>
                <a:gd name="T91" fmla="*/ 2147483647 h 733"/>
                <a:gd name="T92" fmla="*/ 2147483647 w 670"/>
                <a:gd name="T93" fmla="*/ 2147483647 h 733"/>
                <a:gd name="T94" fmla="*/ 2147483647 w 670"/>
                <a:gd name="T95" fmla="*/ 2147483647 h 733"/>
                <a:gd name="T96" fmla="*/ 2147483647 w 670"/>
                <a:gd name="T97" fmla="*/ 2147483647 h 733"/>
                <a:gd name="T98" fmla="*/ 2147483647 w 670"/>
                <a:gd name="T99" fmla="*/ 2147483647 h 733"/>
                <a:gd name="T100" fmla="*/ 2147483647 w 670"/>
                <a:gd name="T101" fmla="*/ 2147483647 h 733"/>
                <a:gd name="T102" fmla="*/ 2147483647 w 670"/>
                <a:gd name="T103" fmla="*/ 2147483647 h 733"/>
                <a:gd name="T104" fmla="*/ 2147483647 w 670"/>
                <a:gd name="T105" fmla="*/ 2147483647 h 733"/>
                <a:gd name="T106" fmla="*/ 2147483647 w 670"/>
                <a:gd name="T107" fmla="*/ 2147483647 h 733"/>
                <a:gd name="T108" fmla="*/ 2147483647 w 670"/>
                <a:gd name="T109" fmla="*/ 2147483647 h 733"/>
                <a:gd name="T110" fmla="*/ 2147483647 w 670"/>
                <a:gd name="T111" fmla="*/ 2147483647 h 733"/>
                <a:gd name="T112" fmla="*/ 2147483647 w 670"/>
                <a:gd name="T113" fmla="*/ 2147483647 h 733"/>
                <a:gd name="T114" fmla="*/ 2147483647 w 670"/>
                <a:gd name="T115" fmla="*/ 2147483647 h 733"/>
                <a:gd name="T116" fmla="*/ 2147483647 w 670"/>
                <a:gd name="T117" fmla="*/ 2147483647 h 733"/>
                <a:gd name="T118" fmla="*/ 2147483647 w 670"/>
                <a:gd name="T119" fmla="*/ 2147483647 h 733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670"/>
                <a:gd name="T181" fmla="*/ 0 h 733"/>
                <a:gd name="T182" fmla="*/ 670 w 670"/>
                <a:gd name="T183" fmla="*/ 733 h 733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670" h="733">
                  <a:moveTo>
                    <a:pt x="669" y="603"/>
                  </a:moveTo>
                  <a:lnTo>
                    <a:pt x="669" y="732"/>
                  </a:lnTo>
                  <a:lnTo>
                    <a:pt x="0" y="732"/>
                  </a:lnTo>
                  <a:lnTo>
                    <a:pt x="0" y="147"/>
                  </a:lnTo>
                  <a:lnTo>
                    <a:pt x="58" y="147"/>
                  </a:lnTo>
                  <a:lnTo>
                    <a:pt x="60" y="142"/>
                  </a:lnTo>
                  <a:lnTo>
                    <a:pt x="62" y="135"/>
                  </a:lnTo>
                  <a:lnTo>
                    <a:pt x="62" y="129"/>
                  </a:lnTo>
                  <a:lnTo>
                    <a:pt x="61" y="122"/>
                  </a:lnTo>
                  <a:lnTo>
                    <a:pt x="59" y="113"/>
                  </a:lnTo>
                  <a:lnTo>
                    <a:pt x="57" y="101"/>
                  </a:lnTo>
                  <a:lnTo>
                    <a:pt x="54" y="93"/>
                  </a:lnTo>
                  <a:lnTo>
                    <a:pt x="52" y="84"/>
                  </a:lnTo>
                  <a:lnTo>
                    <a:pt x="51" y="74"/>
                  </a:lnTo>
                  <a:lnTo>
                    <a:pt x="51" y="65"/>
                  </a:lnTo>
                  <a:lnTo>
                    <a:pt x="52" y="57"/>
                  </a:lnTo>
                  <a:lnTo>
                    <a:pt x="54" y="48"/>
                  </a:lnTo>
                  <a:lnTo>
                    <a:pt x="57" y="39"/>
                  </a:lnTo>
                  <a:lnTo>
                    <a:pt x="62" y="33"/>
                  </a:lnTo>
                  <a:lnTo>
                    <a:pt x="68" y="25"/>
                  </a:lnTo>
                  <a:lnTo>
                    <a:pt x="74" y="19"/>
                  </a:lnTo>
                  <a:lnTo>
                    <a:pt x="80" y="13"/>
                  </a:lnTo>
                  <a:lnTo>
                    <a:pt x="87" y="8"/>
                  </a:lnTo>
                  <a:lnTo>
                    <a:pt x="96" y="5"/>
                  </a:lnTo>
                  <a:lnTo>
                    <a:pt x="105" y="2"/>
                  </a:lnTo>
                  <a:lnTo>
                    <a:pt x="115" y="1"/>
                  </a:lnTo>
                  <a:lnTo>
                    <a:pt x="123" y="0"/>
                  </a:lnTo>
                  <a:lnTo>
                    <a:pt x="132" y="0"/>
                  </a:lnTo>
                  <a:lnTo>
                    <a:pt x="140" y="1"/>
                  </a:lnTo>
                  <a:lnTo>
                    <a:pt x="146" y="2"/>
                  </a:lnTo>
                  <a:lnTo>
                    <a:pt x="154" y="5"/>
                  </a:lnTo>
                  <a:lnTo>
                    <a:pt x="161" y="7"/>
                  </a:lnTo>
                  <a:lnTo>
                    <a:pt x="167" y="11"/>
                  </a:lnTo>
                  <a:lnTo>
                    <a:pt x="173" y="16"/>
                  </a:lnTo>
                  <a:lnTo>
                    <a:pt x="179" y="23"/>
                  </a:lnTo>
                  <a:lnTo>
                    <a:pt x="185" y="30"/>
                  </a:lnTo>
                  <a:lnTo>
                    <a:pt x="190" y="37"/>
                  </a:lnTo>
                  <a:lnTo>
                    <a:pt x="194" y="45"/>
                  </a:lnTo>
                  <a:lnTo>
                    <a:pt x="197" y="55"/>
                  </a:lnTo>
                  <a:lnTo>
                    <a:pt x="199" y="66"/>
                  </a:lnTo>
                  <a:lnTo>
                    <a:pt x="199" y="77"/>
                  </a:lnTo>
                  <a:lnTo>
                    <a:pt x="197" y="87"/>
                  </a:lnTo>
                  <a:lnTo>
                    <a:pt x="195" y="97"/>
                  </a:lnTo>
                  <a:lnTo>
                    <a:pt x="192" y="107"/>
                  </a:lnTo>
                  <a:lnTo>
                    <a:pt x="190" y="119"/>
                  </a:lnTo>
                  <a:lnTo>
                    <a:pt x="188" y="129"/>
                  </a:lnTo>
                  <a:lnTo>
                    <a:pt x="188" y="134"/>
                  </a:lnTo>
                  <a:lnTo>
                    <a:pt x="189" y="138"/>
                  </a:lnTo>
                  <a:lnTo>
                    <a:pt x="191" y="143"/>
                  </a:lnTo>
                  <a:lnTo>
                    <a:pt x="302" y="143"/>
                  </a:lnTo>
                  <a:lnTo>
                    <a:pt x="299" y="168"/>
                  </a:lnTo>
                  <a:lnTo>
                    <a:pt x="299" y="182"/>
                  </a:lnTo>
                  <a:lnTo>
                    <a:pt x="299" y="194"/>
                  </a:lnTo>
                  <a:lnTo>
                    <a:pt x="300" y="205"/>
                  </a:lnTo>
                  <a:lnTo>
                    <a:pt x="301" y="217"/>
                  </a:lnTo>
                  <a:lnTo>
                    <a:pt x="303" y="228"/>
                  </a:lnTo>
                  <a:lnTo>
                    <a:pt x="306" y="236"/>
                  </a:lnTo>
                  <a:lnTo>
                    <a:pt x="310" y="242"/>
                  </a:lnTo>
                  <a:lnTo>
                    <a:pt x="315" y="249"/>
                  </a:lnTo>
                  <a:lnTo>
                    <a:pt x="322" y="253"/>
                  </a:lnTo>
                  <a:lnTo>
                    <a:pt x="330" y="257"/>
                  </a:lnTo>
                  <a:lnTo>
                    <a:pt x="338" y="258"/>
                  </a:lnTo>
                  <a:lnTo>
                    <a:pt x="346" y="258"/>
                  </a:lnTo>
                  <a:lnTo>
                    <a:pt x="355" y="258"/>
                  </a:lnTo>
                  <a:lnTo>
                    <a:pt x="365" y="257"/>
                  </a:lnTo>
                  <a:lnTo>
                    <a:pt x="372" y="257"/>
                  </a:lnTo>
                  <a:lnTo>
                    <a:pt x="382" y="255"/>
                  </a:lnTo>
                  <a:lnTo>
                    <a:pt x="393" y="254"/>
                  </a:lnTo>
                  <a:lnTo>
                    <a:pt x="404" y="254"/>
                  </a:lnTo>
                  <a:lnTo>
                    <a:pt x="414" y="255"/>
                  </a:lnTo>
                  <a:lnTo>
                    <a:pt x="424" y="257"/>
                  </a:lnTo>
                  <a:lnTo>
                    <a:pt x="434" y="261"/>
                  </a:lnTo>
                  <a:lnTo>
                    <a:pt x="442" y="265"/>
                  </a:lnTo>
                  <a:lnTo>
                    <a:pt x="450" y="271"/>
                  </a:lnTo>
                  <a:lnTo>
                    <a:pt x="455" y="279"/>
                  </a:lnTo>
                  <a:lnTo>
                    <a:pt x="460" y="287"/>
                  </a:lnTo>
                  <a:lnTo>
                    <a:pt x="463" y="296"/>
                  </a:lnTo>
                  <a:lnTo>
                    <a:pt x="464" y="306"/>
                  </a:lnTo>
                  <a:lnTo>
                    <a:pt x="463" y="316"/>
                  </a:lnTo>
                  <a:lnTo>
                    <a:pt x="462" y="326"/>
                  </a:lnTo>
                  <a:lnTo>
                    <a:pt x="463" y="336"/>
                  </a:lnTo>
                  <a:lnTo>
                    <a:pt x="464" y="345"/>
                  </a:lnTo>
                  <a:lnTo>
                    <a:pt x="467" y="354"/>
                  </a:lnTo>
                  <a:lnTo>
                    <a:pt x="470" y="363"/>
                  </a:lnTo>
                  <a:lnTo>
                    <a:pt x="475" y="369"/>
                  </a:lnTo>
                  <a:lnTo>
                    <a:pt x="482" y="374"/>
                  </a:lnTo>
                  <a:lnTo>
                    <a:pt x="491" y="378"/>
                  </a:lnTo>
                  <a:lnTo>
                    <a:pt x="501" y="381"/>
                  </a:lnTo>
                  <a:lnTo>
                    <a:pt x="509" y="384"/>
                  </a:lnTo>
                  <a:lnTo>
                    <a:pt x="519" y="387"/>
                  </a:lnTo>
                  <a:lnTo>
                    <a:pt x="531" y="389"/>
                  </a:lnTo>
                  <a:lnTo>
                    <a:pt x="541" y="392"/>
                  </a:lnTo>
                  <a:lnTo>
                    <a:pt x="550" y="394"/>
                  </a:lnTo>
                  <a:lnTo>
                    <a:pt x="559" y="398"/>
                  </a:lnTo>
                  <a:lnTo>
                    <a:pt x="567" y="402"/>
                  </a:lnTo>
                  <a:lnTo>
                    <a:pt x="573" y="407"/>
                  </a:lnTo>
                  <a:lnTo>
                    <a:pt x="578" y="412"/>
                  </a:lnTo>
                  <a:lnTo>
                    <a:pt x="585" y="421"/>
                  </a:lnTo>
                  <a:lnTo>
                    <a:pt x="589" y="429"/>
                  </a:lnTo>
                  <a:lnTo>
                    <a:pt x="593" y="437"/>
                  </a:lnTo>
                  <a:lnTo>
                    <a:pt x="595" y="449"/>
                  </a:lnTo>
                  <a:lnTo>
                    <a:pt x="593" y="460"/>
                  </a:lnTo>
                  <a:lnTo>
                    <a:pt x="592" y="470"/>
                  </a:lnTo>
                  <a:lnTo>
                    <a:pt x="589" y="482"/>
                  </a:lnTo>
                  <a:lnTo>
                    <a:pt x="586" y="496"/>
                  </a:lnTo>
                  <a:lnTo>
                    <a:pt x="584" y="508"/>
                  </a:lnTo>
                  <a:lnTo>
                    <a:pt x="582" y="519"/>
                  </a:lnTo>
                  <a:lnTo>
                    <a:pt x="582" y="527"/>
                  </a:lnTo>
                  <a:lnTo>
                    <a:pt x="584" y="540"/>
                  </a:lnTo>
                  <a:lnTo>
                    <a:pt x="586" y="550"/>
                  </a:lnTo>
                  <a:lnTo>
                    <a:pt x="590" y="558"/>
                  </a:lnTo>
                  <a:lnTo>
                    <a:pt x="594" y="565"/>
                  </a:lnTo>
                  <a:lnTo>
                    <a:pt x="600" y="574"/>
                  </a:lnTo>
                  <a:lnTo>
                    <a:pt x="606" y="582"/>
                  </a:lnTo>
                  <a:lnTo>
                    <a:pt x="614" y="590"/>
                  </a:lnTo>
                  <a:lnTo>
                    <a:pt x="622" y="595"/>
                  </a:lnTo>
                  <a:lnTo>
                    <a:pt x="631" y="599"/>
                  </a:lnTo>
                  <a:lnTo>
                    <a:pt x="639" y="601"/>
                  </a:lnTo>
                  <a:lnTo>
                    <a:pt x="648" y="603"/>
                  </a:lnTo>
                  <a:lnTo>
                    <a:pt x="658" y="603"/>
                  </a:lnTo>
                  <a:lnTo>
                    <a:pt x="669" y="603"/>
                  </a:lnTo>
                </a:path>
              </a:pathLst>
            </a:custGeom>
            <a:solidFill>
              <a:srgbClr val="FF00FF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594" name="Freeform 25"/>
            <p:cNvSpPr>
              <a:spLocks/>
            </p:cNvSpPr>
            <p:nvPr/>
          </p:nvSpPr>
          <p:spPr bwMode="auto">
            <a:xfrm>
              <a:off x="1554020" y="2348357"/>
              <a:ext cx="954723" cy="902463"/>
            </a:xfrm>
            <a:custGeom>
              <a:avLst/>
              <a:gdLst>
                <a:gd name="T0" fmla="*/ 2147483647 w 673"/>
                <a:gd name="T1" fmla="*/ 0 h 615"/>
                <a:gd name="T2" fmla="*/ 0 w 673"/>
                <a:gd name="T3" fmla="*/ 2147483647 h 615"/>
                <a:gd name="T4" fmla="*/ 2147483647 w 673"/>
                <a:gd name="T5" fmla="*/ 2147483647 h 615"/>
                <a:gd name="T6" fmla="*/ 2147483647 w 673"/>
                <a:gd name="T7" fmla="*/ 2147483647 h 615"/>
                <a:gd name="T8" fmla="*/ 2147483647 w 673"/>
                <a:gd name="T9" fmla="*/ 2147483647 h 615"/>
                <a:gd name="T10" fmla="*/ 2147483647 w 673"/>
                <a:gd name="T11" fmla="*/ 2147483647 h 615"/>
                <a:gd name="T12" fmla="*/ 2147483647 w 673"/>
                <a:gd name="T13" fmla="*/ 2147483647 h 615"/>
                <a:gd name="T14" fmla="*/ 2147483647 w 673"/>
                <a:gd name="T15" fmla="*/ 2147483647 h 615"/>
                <a:gd name="T16" fmla="*/ 2147483647 w 673"/>
                <a:gd name="T17" fmla="*/ 2147483647 h 615"/>
                <a:gd name="T18" fmla="*/ 2147483647 w 673"/>
                <a:gd name="T19" fmla="*/ 2147483647 h 615"/>
                <a:gd name="T20" fmla="*/ 2147483647 w 673"/>
                <a:gd name="T21" fmla="*/ 2147483647 h 615"/>
                <a:gd name="T22" fmla="*/ 2147483647 w 673"/>
                <a:gd name="T23" fmla="*/ 2147483647 h 615"/>
                <a:gd name="T24" fmla="*/ 2147483647 w 673"/>
                <a:gd name="T25" fmla="*/ 2147483647 h 615"/>
                <a:gd name="T26" fmla="*/ 2147483647 w 673"/>
                <a:gd name="T27" fmla="*/ 2147483647 h 615"/>
                <a:gd name="T28" fmla="*/ 2147483647 w 673"/>
                <a:gd name="T29" fmla="*/ 2147483647 h 615"/>
                <a:gd name="T30" fmla="*/ 2147483647 w 673"/>
                <a:gd name="T31" fmla="*/ 2147483647 h 615"/>
                <a:gd name="T32" fmla="*/ 2147483647 w 673"/>
                <a:gd name="T33" fmla="*/ 2147483647 h 615"/>
                <a:gd name="T34" fmla="*/ 2147483647 w 673"/>
                <a:gd name="T35" fmla="*/ 2147483647 h 615"/>
                <a:gd name="T36" fmla="*/ 2147483647 w 673"/>
                <a:gd name="T37" fmla="*/ 2147483647 h 615"/>
                <a:gd name="T38" fmla="*/ 2147483647 w 673"/>
                <a:gd name="T39" fmla="*/ 2147483647 h 615"/>
                <a:gd name="T40" fmla="*/ 2147483647 w 673"/>
                <a:gd name="T41" fmla="*/ 2147483647 h 615"/>
                <a:gd name="T42" fmla="*/ 2147483647 w 673"/>
                <a:gd name="T43" fmla="*/ 2147483647 h 615"/>
                <a:gd name="T44" fmla="*/ 2147483647 w 673"/>
                <a:gd name="T45" fmla="*/ 2147483647 h 615"/>
                <a:gd name="T46" fmla="*/ 2147483647 w 673"/>
                <a:gd name="T47" fmla="*/ 2147483647 h 615"/>
                <a:gd name="T48" fmla="*/ 2147483647 w 673"/>
                <a:gd name="T49" fmla="*/ 2147483647 h 615"/>
                <a:gd name="T50" fmla="*/ 2147483647 w 673"/>
                <a:gd name="T51" fmla="*/ 2147483647 h 615"/>
                <a:gd name="T52" fmla="*/ 2147483647 w 673"/>
                <a:gd name="T53" fmla="*/ 2147483647 h 615"/>
                <a:gd name="T54" fmla="*/ 2147483647 w 673"/>
                <a:gd name="T55" fmla="*/ 2147483647 h 615"/>
                <a:gd name="T56" fmla="*/ 2147483647 w 673"/>
                <a:gd name="T57" fmla="*/ 2147483647 h 615"/>
                <a:gd name="T58" fmla="*/ 2147483647 w 673"/>
                <a:gd name="T59" fmla="*/ 2147483647 h 615"/>
                <a:gd name="T60" fmla="*/ 2147483647 w 673"/>
                <a:gd name="T61" fmla="*/ 2147483647 h 615"/>
                <a:gd name="T62" fmla="*/ 2147483647 w 673"/>
                <a:gd name="T63" fmla="*/ 2147483647 h 615"/>
                <a:gd name="T64" fmla="*/ 2147483647 w 673"/>
                <a:gd name="T65" fmla="*/ 2147483647 h 615"/>
                <a:gd name="T66" fmla="*/ 2147483647 w 673"/>
                <a:gd name="T67" fmla="*/ 2147483647 h 615"/>
                <a:gd name="T68" fmla="*/ 2147483647 w 673"/>
                <a:gd name="T69" fmla="*/ 2147483647 h 615"/>
                <a:gd name="T70" fmla="*/ 2147483647 w 673"/>
                <a:gd name="T71" fmla="*/ 2147483647 h 615"/>
                <a:gd name="T72" fmla="*/ 2147483647 w 673"/>
                <a:gd name="T73" fmla="*/ 2147483647 h 615"/>
                <a:gd name="T74" fmla="*/ 2147483647 w 673"/>
                <a:gd name="T75" fmla="*/ 2147483647 h 615"/>
                <a:gd name="T76" fmla="*/ 2147483647 w 673"/>
                <a:gd name="T77" fmla="*/ 2147483647 h 615"/>
                <a:gd name="T78" fmla="*/ 2147483647 w 673"/>
                <a:gd name="T79" fmla="*/ 2147483647 h 615"/>
                <a:gd name="T80" fmla="*/ 2147483647 w 673"/>
                <a:gd name="T81" fmla="*/ 2147483647 h 615"/>
                <a:gd name="T82" fmla="*/ 2147483647 w 673"/>
                <a:gd name="T83" fmla="*/ 2147483647 h 615"/>
                <a:gd name="T84" fmla="*/ 2147483647 w 673"/>
                <a:gd name="T85" fmla="*/ 2147483647 h 615"/>
                <a:gd name="T86" fmla="*/ 2147483647 w 673"/>
                <a:gd name="T87" fmla="*/ 2147483647 h 615"/>
                <a:gd name="T88" fmla="*/ 2147483647 w 673"/>
                <a:gd name="T89" fmla="*/ 2147483647 h 615"/>
                <a:gd name="T90" fmla="*/ 2147483647 w 673"/>
                <a:gd name="T91" fmla="*/ 2147483647 h 615"/>
                <a:gd name="T92" fmla="*/ 2147483647 w 673"/>
                <a:gd name="T93" fmla="*/ 2147483647 h 615"/>
                <a:gd name="T94" fmla="*/ 2147483647 w 673"/>
                <a:gd name="T95" fmla="*/ 2147483647 h 615"/>
                <a:gd name="T96" fmla="*/ 2147483647 w 673"/>
                <a:gd name="T97" fmla="*/ 2147483647 h 615"/>
                <a:gd name="T98" fmla="*/ 2147483647 w 673"/>
                <a:gd name="T99" fmla="*/ 2147483647 h 615"/>
                <a:gd name="T100" fmla="*/ 2147483647 w 673"/>
                <a:gd name="T101" fmla="*/ 2147483647 h 615"/>
                <a:gd name="T102" fmla="*/ 2147483647 w 673"/>
                <a:gd name="T103" fmla="*/ 2147483647 h 615"/>
                <a:gd name="T104" fmla="*/ 2147483647 w 673"/>
                <a:gd name="T105" fmla="*/ 2147483647 h 615"/>
                <a:gd name="T106" fmla="*/ 2147483647 w 673"/>
                <a:gd name="T107" fmla="*/ 2147483647 h 615"/>
                <a:gd name="T108" fmla="*/ 2147483647 w 673"/>
                <a:gd name="T109" fmla="*/ 2147483647 h 615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673"/>
                <a:gd name="T166" fmla="*/ 0 h 615"/>
                <a:gd name="T167" fmla="*/ 673 w 673"/>
                <a:gd name="T168" fmla="*/ 615 h 615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673" h="615">
                  <a:moveTo>
                    <a:pt x="672" y="153"/>
                  </a:moveTo>
                  <a:lnTo>
                    <a:pt x="672" y="0"/>
                  </a:lnTo>
                  <a:lnTo>
                    <a:pt x="0" y="0"/>
                  </a:lnTo>
                  <a:lnTo>
                    <a:pt x="0" y="614"/>
                  </a:lnTo>
                  <a:lnTo>
                    <a:pt x="60" y="614"/>
                  </a:lnTo>
                  <a:lnTo>
                    <a:pt x="63" y="602"/>
                  </a:lnTo>
                  <a:lnTo>
                    <a:pt x="63" y="594"/>
                  </a:lnTo>
                  <a:lnTo>
                    <a:pt x="61" y="582"/>
                  </a:lnTo>
                  <a:lnTo>
                    <a:pt x="58" y="569"/>
                  </a:lnTo>
                  <a:lnTo>
                    <a:pt x="54" y="555"/>
                  </a:lnTo>
                  <a:lnTo>
                    <a:pt x="53" y="543"/>
                  </a:lnTo>
                  <a:lnTo>
                    <a:pt x="52" y="532"/>
                  </a:lnTo>
                  <a:lnTo>
                    <a:pt x="54" y="521"/>
                  </a:lnTo>
                  <a:lnTo>
                    <a:pt x="57" y="510"/>
                  </a:lnTo>
                  <a:lnTo>
                    <a:pt x="63" y="498"/>
                  </a:lnTo>
                  <a:lnTo>
                    <a:pt x="71" y="490"/>
                  </a:lnTo>
                  <a:lnTo>
                    <a:pt x="79" y="482"/>
                  </a:lnTo>
                  <a:lnTo>
                    <a:pt x="88" y="476"/>
                  </a:lnTo>
                  <a:lnTo>
                    <a:pt x="99" y="470"/>
                  </a:lnTo>
                  <a:lnTo>
                    <a:pt x="109" y="469"/>
                  </a:lnTo>
                  <a:lnTo>
                    <a:pt x="123" y="468"/>
                  </a:lnTo>
                  <a:lnTo>
                    <a:pt x="139" y="469"/>
                  </a:lnTo>
                  <a:lnTo>
                    <a:pt x="150" y="470"/>
                  </a:lnTo>
                  <a:lnTo>
                    <a:pt x="159" y="474"/>
                  </a:lnTo>
                  <a:lnTo>
                    <a:pt x="167" y="480"/>
                  </a:lnTo>
                  <a:lnTo>
                    <a:pt x="179" y="489"/>
                  </a:lnTo>
                  <a:lnTo>
                    <a:pt x="185" y="498"/>
                  </a:lnTo>
                  <a:lnTo>
                    <a:pt x="192" y="509"/>
                  </a:lnTo>
                  <a:lnTo>
                    <a:pt x="195" y="519"/>
                  </a:lnTo>
                  <a:lnTo>
                    <a:pt x="198" y="528"/>
                  </a:lnTo>
                  <a:lnTo>
                    <a:pt x="198" y="540"/>
                  </a:lnTo>
                  <a:lnTo>
                    <a:pt x="197" y="551"/>
                  </a:lnTo>
                  <a:lnTo>
                    <a:pt x="194" y="561"/>
                  </a:lnTo>
                  <a:lnTo>
                    <a:pt x="192" y="571"/>
                  </a:lnTo>
                  <a:lnTo>
                    <a:pt x="189" y="581"/>
                  </a:lnTo>
                  <a:lnTo>
                    <a:pt x="187" y="592"/>
                  </a:lnTo>
                  <a:lnTo>
                    <a:pt x="187" y="601"/>
                  </a:lnTo>
                  <a:lnTo>
                    <a:pt x="190" y="612"/>
                  </a:lnTo>
                  <a:lnTo>
                    <a:pt x="302" y="612"/>
                  </a:lnTo>
                  <a:lnTo>
                    <a:pt x="301" y="590"/>
                  </a:lnTo>
                  <a:lnTo>
                    <a:pt x="302" y="575"/>
                  </a:lnTo>
                  <a:lnTo>
                    <a:pt x="302" y="563"/>
                  </a:lnTo>
                  <a:lnTo>
                    <a:pt x="303" y="551"/>
                  </a:lnTo>
                  <a:lnTo>
                    <a:pt x="304" y="540"/>
                  </a:lnTo>
                  <a:lnTo>
                    <a:pt x="306" y="528"/>
                  </a:lnTo>
                  <a:lnTo>
                    <a:pt x="309" y="520"/>
                  </a:lnTo>
                  <a:lnTo>
                    <a:pt x="313" y="513"/>
                  </a:lnTo>
                  <a:lnTo>
                    <a:pt x="319" y="507"/>
                  </a:lnTo>
                  <a:lnTo>
                    <a:pt x="325" y="502"/>
                  </a:lnTo>
                  <a:lnTo>
                    <a:pt x="333" y="500"/>
                  </a:lnTo>
                  <a:lnTo>
                    <a:pt x="341" y="498"/>
                  </a:lnTo>
                  <a:lnTo>
                    <a:pt x="349" y="498"/>
                  </a:lnTo>
                  <a:lnTo>
                    <a:pt x="358" y="498"/>
                  </a:lnTo>
                  <a:lnTo>
                    <a:pt x="368" y="498"/>
                  </a:lnTo>
                  <a:lnTo>
                    <a:pt x="375" y="500"/>
                  </a:lnTo>
                  <a:lnTo>
                    <a:pt x="385" y="501"/>
                  </a:lnTo>
                  <a:lnTo>
                    <a:pt x="396" y="502"/>
                  </a:lnTo>
                  <a:lnTo>
                    <a:pt x="407" y="502"/>
                  </a:lnTo>
                  <a:lnTo>
                    <a:pt x="417" y="501"/>
                  </a:lnTo>
                  <a:lnTo>
                    <a:pt x="427" y="498"/>
                  </a:lnTo>
                  <a:lnTo>
                    <a:pt x="437" y="496"/>
                  </a:lnTo>
                  <a:lnTo>
                    <a:pt x="445" y="491"/>
                  </a:lnTo>
                  <a:lnTo>
                    <a:pt x="453" y="485"/>
                  </a:lnTo>
                  <a:lnTo>
                    <a:pt x="458" y="478"/>
                  </a:lnTo>
                  <a:lnTo>
                    <a:pt x="463" y="469"/>
                  </a:lnTo>
                  <a:lnTo>
                    <a:pt x="466" y="461"/>
                  </a:lnTo>
                  <a:lnTo>
                    <a:pt x="467" y="451"/>
                  </a:lnTo>
                  <a:lnTo>
                    <a:pt x="466" y="441"/>
                  </a:lnTo>
                  <a:lnTo>
                    <a:pt x="465" y="431"/>
                  </a:lnTo>
                  <a:lnTo>
                    <a:pt x="466" y="419"/>
                  </a:lnTo>
                  <a:lnTo>
                    <a:pt x="467" y="411"/>
                  </a:lnTo>
                  <a:lnTo>
                    <a:pt x="470" y="402"/>
                  </a:lnTo>
                  <a:lnTo>
                    <a:pt x="473" y="394"/>
                  </a:lnTo>
                  <a:lnTo>
                    <a:pt x="478" y="387"/>
                  </a:lnTo>
                  <a:lnTo>
                    <a:pt x="485" y="382"/>
                  </a:lnTo>
                  <a:lnTo>
                    <a:pt x="495" y="378"/>
                  </a:lnTo>
                  <a:lnTo>
                    <a:pt x="504" y="374"/>
                  </a:lnTo>
                  <a:lnTo>
                    <a:pt x="513" y="372"/>
                  </a:lnTo>
                  <a:lnTo>
                    <a:pt x="522" y="369"/>
                  </a:lnTo>
                  <a:lnTo>
                    <a:pt x="534" y="366"/>
                  </a:lnTo>
                  <a:lnTo>
                    <a:pt x="543" y="365"/>
                  </a:lnTo>
                  <a:lnTo>
                    <a:pt x="553" y="361"/>
                  </a:lnTo>
                  <a:lnTo>
                    <a:pt x="561" y="358"/>
                  </a:lnTo>
                  <a:lnTo>
                    <a:pt x="570" y="354"/>
                  </a:lnTo>
                  <a:lnTo>
                    <a:pt x="576" y="349"/>
                  </a:lnTo>
                  <a:lnTo>
                    <a:pt x="582" y="343"/>
                  </a:lnTo>
                  <a:lnTo>
                    <a:pt x="588" y="335"/>
                  </a:lnTo>
                  <a:lnTo>
                    <a:pt x="592" y="327"/>
                  </a:lnTo>
                  <a:lnTo>
                    <a:pt x="596" y="318"/>
                  </a:lnTo>
                  <a:lnTo>
                    <a:pt x="597" y="306"/>
                  </a:lnTo>
                  <a:lnTo>
                    <a:pt x="596" y="297"/>
                  </a:lnTo>
                  <a:lnTo>
                    <a:pt x="595" y="286"/>
                  </a:lnTo>
                  <a:lnTo>
                    <a:pt x="592" y="273"/>
                  </a:lnTo>
                  <a:lnTo>
                    <a:pt x="589" y="260"/>
                  </a:lnTo>
                  <a:lnTo>
                    <a:pt x="586" y="248"/>
                  </a:lnTo>
                  <a:lnTo>
                    <a:pt x="586" y="238"/>
                  </a:lnTo>
                  <a:lnTo>
                    <a:pt x="586" y="228"/>
                  </a:lnTo>
                  <a:lnTo>
                    <a:pt x="587" y="216"/>
                  </a:lnTo>
                  <a:lnTo>
                    <a:pt x="590" y="206"/>
                  </a:lnTo>
                  <a:lnTo>
                    <a:pt x="593" y="198"/>
                  </a:lnTo>
                  <a:lnTo>
                    <a:pt x="597" y="190"/>
                  </a:lnTo>
                  <a:lnTo>
                    <a:pt x="603" y="182"/>
                  </a:lnTo>
                  <a:lnTo>
                    <a:pt x="609" y="173"/>
                  </a:lnTo>
                  <a:lnTo>
                    <a:pt x="617" y="166"/>
                  </a:lnTo>
                  <a:lnTo>
                    <a:pt x="626" y="160"/>
                  </a:lnTo>
                  <a:lnTo>
                    <a:pt x="634" y="157"/>
                  </a:lnTo>
                  <a:lnTo>
                    <a:pt x="642" y="154"/>
                  </a:lnTo>
                  <a:lnTo>
                    <a:pt x="651" y="153"/>
                  </a:lnTo>
                  <a:lnTo>
                    <a:pt x="661" y="153"/>
                  </a:lnTo>
                  <a:lnTo>
                    <a:pt x="672" y="153"/>
                  </a:lnTo>
                </a:path>
              </a:pathLst>
            </a:custGeom>
            <a:solidFill>
              <a:schemeClr val="accent2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24584" name="Freeform 26"/>
          <p:cNvSpPr>
            <a:spLocks/>
          </p:cNvSpPr>
          <p:nvPr/>
        </p:nvSpPr>
        <p:spPr bwMode="auto">
          <a:xfrm>
            <a:off x="1830388" y="2954338"/>
            <a:ext cx="1058862" cy="1349375"/>
          </a:xfrm>
          <a:custGeom>
            <a:avLst/>
            <a:gdLst>
              <a:gd name="T0" fmla="*/ 2147483647 w 746"/>
              <a:gd name="T1" fmla="*/ 2147483647 h 920"/>
              <a:gd name="T2" fmla="*/ 2147483647 w 746"/>
              <a:gd name="T3" fmla="*/ 2147483647 h 920"/>
              <a:gd name="T4" fmla="*/ 2147483647 w 746"/>
              <a:gd name="T5" fmla="*/ 2147483647 h 920"/>
              <a:gd name="T6" fmla="*/ 2147483647 w 746"/>
              <a:gd name="T7" fmla="*/ 2147483647 h 920"/>
              <a:gd name="T8" fmla="*/ 2147483647 w 746"/>
              <a:gd name="T9" fmla="*/ 2147483647 h 920"/>
              <a:gd name="T10" fmla="*/ 2147483647 w 746"/>
              <a:gd name="T11" fmla="*/ 2147483647 h 920"/>
              <a:gd name="T12" fmla="*/ 2147483647 w 746"/>
              <a:gd name="T13" fmla="*/ 2147483647 h 920"/>
              <a:gd name="T14" fmla="*/ 2147483647 w 746"/>
              <a:gd name="T15" fmla="*/ 2147483647 h 920"/>
              <a:gd name="T16" fmla="*/ 2147483647 w 746"/>
              <a:gd name="T17" fmla="*/ 2147483647 h 920"/>
              <a:gd name="T18" fmla="*/ 2147483647 w 746"/>
              <a:gd name="T19" fmla="*/ 2147483647 h 920"/>
              <a:gd name="T20" fmla="*/ 2147483647 w 746"/>
              <a:gd name="T21" fmla="*/ 2147483647 h 920"/>
              <a:gd name="T22" fmla="*/ 2147483647 w 746"/>
              <a:gd name="T23" fmla="*/ 2147483647 h 920"/>
              <a:gd name="T24" fmla="*/ 2147483647 w 746"/>
              <a:gd name="T25" fmla="*/ 2147483647 h 920"/>
              <a:gd name="T26" fmla="*/ 2147483647 w 746"/>
              <a:gd name="T27" fmla="*/ 2147483647 h 920"/>
              <a:gd name="T28" fmla="*/ 2147483647 w 746"/>
              <a:gd name="T29" fmla="*/ 2147483647 h 920"/>
              <a:gd name="T30" fmla="*/ 2147483647 w 746"/>
              <a:gd name="T31" fmla="*/ 2147483647 h 920"/>
              <a:gd name="T32" fmla="*/ 2147483647 w 746"/>
              <a:gd name="T33" fmla="*/ 2147483647 h 920"/>
              <a:gd name="T34" fmla="*/ 2147483647 w 746"/>
              <a:gd name="T35" fmla="*/ 2147483647 h 920"/>
              <a:gd name="T36" fmla="*/ 2147483647 w 746"/>
              <a:gd name="T37" fmla="*/ 2147483647 h 920"/>
              <a:gd name="T38" fmla="*/ 2147483647 w 746"/>
              <a:gd name="T39" fmla="*/ 2147483647 h 920"/>
              <a:gd name="T40" fmla="*/ 2147483647 w 746"/>
              <a:gd name="T41" fmla="*/ 2147483647 h 920"/>
              <a:gd name="T42" fmla="*/ 2147483647 w 746"/>
              <a:gd name="T43" fmla="*/ 2147483647 h 920"/>
              <a:gd name="T44" fmla="*/ 2147483647 w 746"/>
              <a:gd name="T45" fmla="*/ 2147483647 h 920"/>
              <a:gd name="T46" fmla="*/ 2147483647 w 746"/>
              <a:gd name="T47" fmla="*/ 2147483647 h 920"/>
              <a:gd name="T48" fmla="*/ 2147483647 w 746"/>
              <a:gd name="T49" fmla="*/ 2147483647 h 920"/>
              <a:gd name="T50" fmla="*/ 2147483647 w 746"/>
              <a:gd name="T51" fmla="*/ 2147483647 h 920"/>
              <a:gd name="T52" fmla="*/ 2147483647 w 746"/>
              <a:gd name="T53" fmla="*/ 2147483647 h 920"/>
              <a:gd name="T54" fmla="*/ 2147483647 w 746"/>
              <a:gd name="T55" fmla="*/ 2147483647 h 920"/>
              <a:gd name="T56" fmla="*/ 2147483647 w 746"/>
              <a:gd name="T57" fmla="*/ 2147483647 h 920"/>
              <a:gd name="T58" fmla="*/ 2147483647 w 746"/>
              <a:gd name="T59" fmla="*/ 2147483647 h 920"/>
              <a:gd name="T60" fmla="*/ 2147483647 w 746"/>
              <a:gd name="T61" fmla="*/ 2147483647 h 920"/>
              <a:gd name="T62" fmla="*/ 2147483647 w 746"/>
              <a:gd name="T63" fmla="*/ 2147483647 h 920"/>
              <a:gd name="T64" fmla="*/ 2147483647 w 746"/>
              <a:gd name="T65" fmla="*/ 2147483647 h 920"/>
              <a:gd name="T66" fmla="*/ 2147483647 w 746"/>
              <a:gd name="T67" fmla="*/ 2147483647 h 920"/>
              <a:gd name="T68" fmla="*/ 2147483647 w 746"/>
              <a:gd name="T69" fmla="*/ 2147483647 h 920"/>
              <a:gd name="T70" fmla="*/ 2147483647 w 746"/>
              <a:gd name="T71" fmla="*/ 2147483647 h 920"/>
              <a:gd name="T72" fmla="*/ 2147483647 w 746"/>
              <a:gd name="T73" fmla="*/ 2147483647 h 920"/>
              <a:gd name="T74" fmla="*/ 2147483647 w 746"/>
              <a:gd name="T75" fmla="*/ 2147483647 h 920"/>
              <a:gd name="T76" fmla="*/ 2147483647 w 746"/>
              <a:gd name="T77" fmla="*/ 2147483647 h 920"/>
              <a:gd name="T78" fmla="*/ 2147483647 w 746"/>
              <a:gd name="T79" fmla="*/ 2147483647 h 920"/>
              <a:gd name="T80" fmla="*/ 2147483647 w 746"/>
              <a:gd name="T81" fmla="*/ 2147483647 h 920"/>
              <a:gd name="T82" fmla="*/ 2147483647 w 746"/>
              <a:gd name="T83" fmla="*/ 2147483647 h 920"/>
              <a:gd name="T84" fmla="*/ 0 w 746"/>
              <a:gd name="T85" fmla="*/ 2147483647 h 920"/>
              <a:gd name="T86" fmla="*/ 2147483647 w 746"/>
              <a:gd name="T87" fmla="*/ 2147483647 h 920"/>
              <a:gd name="T88" fmla="*/ 2147483647 w 746"/>
              <a:gd name="T89" fmla="*/ 2147483647 h 920"/>
              <a:gd name="T90" fmla="*/ 2147483647 w 746"/>
              <a:gd name="T91" fmla="*/ 2147483647 h 920"/>
              <a:gd name="T92" fmla="*/ 2147483647 w 746"/>
              <a:gd name="T93" fmla="*/ 2147483647 h 920"/>
              <a:gd name="T94" fmla="*/ 2147483647 w 746"/>
              <a:gd name="T95" fmla="*/ 2147483647 h 920"/>
              <a:gd name="T96" fmla="*/ 2147483647 w 746"/>
              <a:gd name="T97" fmla="*/ 2147483647 h 920"/>
              <a:gd name="T98" fmla="*/ 2147483647 w 746"/>
              <a:gd name="T99" fmla="*/ 2147483647 h 920"/>
              <a:gd name="T100" fmla="*/ 2147483647 w 746"/>
              <a:gd name="T101" fmla="*/ 2147483647 h 920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746"/>
              <a:gd name="T154" fmla="*/ 0 h 920"/>
              <a:gd name="T155" fmla="*/ 746 w 746"/>
              <a:gd name="T156" fmla="*/ 920 h 920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746" h="920">
                <a:moveTo>
                  <a:pt x="284" y="192"/>
                </a:moveTo>
                <a:lnTo>
                  <a:pt x="291" y="182"/>
                </a:lnTo>
                <a:lnTo>
                  <a:pt x="296" y="171"/>
                </a:lnTo>
                <a:lnTo>
                  <a:pt x="299" y="161"/>
                </a:lnTo>
                <a:lnTo>
                  <a:pt x="299" y="146"/>
                </a:lnTo>
                <a:lnTo>
                  <a:pt x="296" y="130"/>
                </a:lnTo>
                <a:lnTo>
                  <a:pt x="293" y="116"/>
                </a:lnTo>
                <a:lnTo>
                  <a:pt x="289" y="99"/>
                </a:lnTo>
                <a:lnTo>
                  <a:pt x="287" y="81"/>
                </a:lnTo>
                <a:lnTo>
                  <a:pt x="289" y="70"/>
                </a:lnTo>
                <a:lnTo>
                  <a:pt x="292" y="56"/>
                </a:lnTo>
                <a:lnTo>
                  <a:pt x="297" y="42"/>
                </a:lnTo>
                <a:lnTo>
                  <a:pt x="306" y="28"/>
                </a:lnTo>
                <a:lnTo>
                  <a:pt x="316" y="17"/>
                </a:lnTo>
                <a:lnTo>
                  <a:pt x="325" y="8"/>
                </a:lnTo>
                <a:lnTo>
                  <a:pt x="338" y="3"/>
                </a:lnTo>
                <a:lnTo>
                  <a:pt x="353" y="1"/>
                </a:lnTo>
                <a:lnTo>
                  <a:pt x="369" y="0"/>
                </a:lnTo>
                <a:lnTo>
                  <a:pt x="391" y="0"/>
                </a:lnTo>
                <a:lnTo>
                  <a:pt x="409" y="2"/>
                </a:lnTo>
                <a:lnTo>
                  <a:pt x="419" y="6"/>
                </a:lnTo>
                <a:lnTo>
                  <a:pt x="426" y="11"/>
                </a:lnTo>
                <a:lnTo>
                  <a:pt x="434" y="17"/>
                </a:lnTo>
                <a:lnTo>
                  <a:pt x="443" y="26"/>
                </a:lnTo>
                <a:lnTo>
                  <a:pt x="450" y="38"/>
                </a:lnTo>
                <a:lnTo>
                  <a:pt x="456" y="48"/>
                </a:lnTo>
                <a:lnTo>
                  <a:pt x="459" y="58"/>
                </a:lnTo>
                <a:lnTo>
                  <a:pt x="461" y="73"/>
                </a:lnTo>
                <a:lnTo>
                  <a:pt x="461" y="87"/>
                </a:lnTo>
                <a:lnTo>
                  <a:pt x="459" y="100"/>
                </a:lnTo>
                <a:lnTo>
                  <a:pt x="457" y="111"/>
                </a:lnTo>
                <a:lnTo>
                  <a:pt x="454" y="128"/>
                </a:lnTo>
                <a:lnTo>
                  <a:pt x="450" y="145"/>
                </a:lnTo>
                <a:lnTo>
                  <a:pt x="448" y="157"/>
                </a:lnTo>
                <a:lnTo>
                  <a:pt x="451" y="168"/>
                </a:lnTo>
                <a:lnTo>
                  <a:pt x="455" y="175"/>
                </a:lnTo>
                <a:lnTo>
                  <a:pt x="461" y="186"/>
                </a:lnTo>
                <a:lnTo>
                  <a:pt x="470" y="195"/>
                </a:lnTo>
                <a:lnTo>
                  <a:pt x="479" y="202"/>
                </a:lnTo>
                <a:lnTo>
                  <a:pt x="492" y="207"/>
                </a:lnTo>
                <a:lnTo>
                  <a:pt x="505" y="211"/>
                </a:lnTo>
                <a:lnTo>
                  <a:pt x="517" y="215"/>
                </a:lnTo>
                <a:lnTo>
                  <a:pt x="530" y="217"/>
                </a:lnTo>
                <a:lnTo>
                  <a:pt x="543" y="220"/>
                </a:lnTo>
                <a:lnTo>
                  <a:pt x="553" y="224"/>
                </a:lnTo>
                <a:lnTo>
                  <a:pt x="561" y="229"/>
                </a:lnTo>
                <a:lnTo>
                  <a:pt x="568" y="235"/>
                </a:lnTo>
                <a:lnTo>
                  <a:pt x="572" y="240"/>
                </a:lnTo>
                <a:lnTo>
                  <a:pt x="576" y="248"/>
                </a:lnTo>
                <a:lnTo>
                  <a:pt x="579" y="256"/>
                </a:lnTo>
                <a:lnTo>
                  <a:pt x="580" y="264"/>
                </a:lnTo>
                <a:lnTo>
                  <a:pt x="581" y="271"/>
                </a:lnTo>
                <a:lnTo>
                  <a:pt x="581" y="281"/>
                </a:lnTo>
                <a:lnTo>
                  <a:pt x="580" y="292"/>
                </a:lnTo>
                <a:lnTo>
                  <a:pt x="580" y="301"/>
                </a:lnTo>
                <a:lnTo>
                  <a:pt x="582" y="311"/>
                </a:lnTo>
                <a:lnTo>
                  <a:pt x="586" y="320"/>
                </a:lnTo>
                <a:lnTo>
                  <a:pt x="590" y="328"/>
                </a:lnTo>
                <a:lnTo>
                  <a:pt x="596" y="334"/>
                </a:lnTo>
                <a:lnTo>
                  <a:pt x="604" y="341"/>
                </a:lnTo>
                <a:lnTo>
                  <a:pt x="611" y="344"/>
                </a:lnTo>
                <a:lnTo>
                  <a:pt x="623" y="347"/>
                </a:lnTo>
                <a:lnTo>
                  <a:pt x="633" y="348"/>
                </a:lnTo>
                <a:lnTo>
                  <a:pt x="642" y="349"/>
                </a:lnTo>
                <a:lnTo>
                  <a:pt x="653" y="348"/>
                </a:lnTo>
                <a:lnTo>
                  <a:pt x="665" y="347"/>
                </a:lnTo>
                <a:lnTo>
                  <a:pt x="675" y="346"/>
                </a:lnTo>
                <a:lnTo>
                  <a:pt x="685" y="345"/>
                </a:lnTo>
                <a:lnTo>
                  <a:pt x="694" y="344"/>
                </a:lnTo>
                <a:lnTo>
                  <a:pt x="705" y="345"/>
                </a:lnTo>
                <a:lnTo>
                  <a:pt x="711" y="346"/>
                </a:lnTo>
                <a:lnTo>
                  <a:pt x="718" y="348"/>
                </a:lnTo>
                <a:lnTo>
                  <a:pt x="725" y="352"/>
                </a:lnTo>
                <a:lnTo>
                  <a:pt x="731" y="358"/>
                </a:lnTo>
                <a:lnTo>
                  <a:pt x="737" y="364"/>
                </a:lnTo>
                <a:lnTo>
                  <a:pt x="741" y="374"/>
                </a:lnTo>
                <a:lnTo>
                  <a:pt x="743" y="383"/>
                </a:lnTo>
                <a:lnTo>
                  <a:pt x="744" y="393"/>
                </a:lnTo>
                <a:lnTo>
                  <a:pt x="745" y="412"/>
                </a:lnTo>
                <a:lnTo>
                  <a:pt x="744" y="434"/>
                </a:lnTo>
                <a:lnTo>
                  <a:pt x="745" y="458"/>
                </a:lnTo>
                <a:lnTo>
                  <a:pt x="743" y="485"/>
                </a:lnTo>
                <a:lnTo>
                  <a:pt x="741" y="504"/>
                </a:lnTo>
                <a:lnTo>
                  <a:pt x="740" y="519"/>
                </a:lnTo>
                <a:lnTo>
                  <a:pt x="737" y="528"/>
                </a:lnTo>
                <a:lnTo>
                  <a:pt x="732" y="536"/>
                </a:lnTo>
                <a:lnTo>
                  <a:pt x="727" y="541"/>
                </a:lnTo>
                <a:lnTo>
                  <a:pt x="720" y="545"/>
                </a:lnTo>
                <a:lnTo>
                  <a:pt x="712" y="548"/>
                </a:lnTo>
                <a:lnTo>
                  <a:pt x="705" y="550"/>
                </a:lnTo>
                <a:lnTo>
                  <a:pt x="690" y="551"/>
                </a:lnTo>
                <a:lnTo>
                  <a:pt x="678" y="550"/>
                </a:lnTo>
                <a:lnTo>
                  <a:pt x="667" y="548"/>
                </a:lnTo>
                <a:lnTo>
                  <a:pt x="658" y="547"/>
                </a:lnTo>
                <a:lnTo>
                  <a:pt x="647" y="547"/>
                </a:lnTo>
                <a:lnTo>
                  <a:pt x="638" y="547"/>
                </a:lnTo>
                <a:lnTo>
                  <a:pt x="630" y="547"/>
                </a:lnTo>
                <a:lnTo>
                  <a:pt x="621" y="548"/>
                </a:lnTo>
                <a:lnTo>
                  <a:pt x="611" y="551"/>
                </a:lnTo>
                <a:lnTo>
                  <a:pt x="605" y="554"/>
                </a:lnTo>
                <a:lnTo>
                  <a:pt x="600" y="556"/>
                </a:lnTo>
                <a:lnTo>
                  <a:pt x="593" y="562"/>
                </a:lnTo>
                <a:lnTo>
                  <a:pt x="588" y="568"/>
                </a:lnTo>
                <a:lnTo>
                  <a:pt x="585" y="574"/>
                </a:lnTo>
                <a:lnTo>
                  <a:pt x="581" y="581"/>
                </a:lnTo>
                <a:lnTo>
                  <a:pt x="579" y="589"/>
                </a:lnTo>
                <a:lnTo>
                  <a:pt x="579" y="597"/>
                </a:lnTo>
                <a:lnTo>
                  <a:pt x="579" y="605"/>
                </a:lnTo>
                <a:lnTo>
                  <a:pt x="579" y="619"/>
                </a:lnTo>
                <a:lnTo>
                  <a:pt x="579" y="634"/>
                </a:lnTo>
                <a:lnTo>
                  <a:pt x="575" y="646"/>
                </a:lnTo>
                <a:lnTo>
                  <a:pt x="572" y="655"/>
                </a:lnTo>
                <a:lnTo>
                  <a:pt x="567" y="661"/>
                </a:lnTo>
                <a:lnTo>
                  <a:pt x="559" y="666"/>
                </a:lnTo>
                <a:lnTo>
                  <a:pt x="552" y="671"/>
                </a:lnTo>
                <a:lnTo>
                  <a:pt x="543" y="674"/>
                </a:lnTo>
                <a:lnTo>
                  <a:pt x="532" y="676"/>
                </a:lnTo>
                <a:lnTo>
                  <a:pt x="523" y="679"/>
                </a:lnTo>
                <a:lnTo>
                  <a:pt x="512" y="682"/>
                </a:lnTo>
                <a:lnTo>
                  <a:pt x="502" y="683"/>
                </a:lnTo>
                <a:lnTo>
                  <a:pt x="492" y="686"/>
                </a:lnTo>
                <a:lnTo>
                  <a:pt x="484" y="691"/>
                </a:lnTo>
                <a:lnTo>
                  <a:pt x="474" y="695"/>
                </a:lnTo>
                <a:lnTo>
                  <a:pt x="466" y="701"/>
                </a:lnTo>
                <a:lnTo>
                  <a:pt x="459" y="709"/>
                </a:lnTo>
                <a:lnTo>
                  <a:pt x="454" y="718"/>
                </a:lnTo>
                <a:lnTo>
                  <a:pt x="449" y="729"/>
                </a:lnTo>
                <a:lnTo>
                  <a:pt x="448" y="739"/>
                </a:lnTo>
                <a:lnTo>
                  <a:pt x="448" y="750"/>
                </a:lnTo>
                <a:lnTo>
                  <a:pt x="450" y="761"/>
                </a:lnTo>
                <a:lnTo>
                  <a:pt x="453" y="772"/>
                </a:lnTo>
                <a:lnTo>
                  <a:pt x="455" y="784"/>
                </a:lnTo>
                <a:lnTo>
                  <a:pt x="457" y="795"/>
                </a:lnTo>
                <a:lnTo>
                  <a:pt x="459" y="810"/>
                </a:lnTo>
                <a:lnTo>
                  <a:pt x="459" y="824"/>
                </a:lnTo>
                <a:lnTo>
                  <a:pt x="456" y="838"/>
                </a:lnTo>
                <a:lnTo>
                  <a:pt x="454" y="849"/>
                </a:lnTo>
                <a:lnTo>
                  <a:pt x="450" y="860"/>
                </a:lnTo>
                <a:lnTo>
                  <a:pt x="445" y="871"/>
                </a:lnTo>
                <a:lnTo>
                  <a:pt x="439" y="884"/>
                </a:lnTo>
                <a:lnTo>
                  <a:pt x="432" y="893"/>
                </a:lnTo>
                <a:lnTo>
                  <a:pt x="426" y="898"/>
                </a:lnTo>
                <a:lnTo>
                  <a:pt x="419" y="905"/>
                </a:lnTo>
                <a:lnTo>
                  <a:pt x="411" y="912"/>
                </a:lnTo>
                <a:lnTo>
                  <a:pt x="403" y="916"/>
                </a:lnTo>
                <a:lnTo>
                  <a:pt x="396" y="917"/>
                </a:lnTo>
                <a:lnTo>
                  <a:pt x="385" y="918"/>
                </a:lnTo>
                <a:lnTo>
                  <a:pt x="371" y="919"/>
                </a:lnTo>
                <a:lnTo>
                  <a:pt x="355" y="918"/>
                </a:lnTo>
                <a:lnTo>
                  <a:pt x="347" y="918"/>
                </a:lnTo>
                <a:lnTo>
                  <a:pt x="338" y="917"/>
                </a:lnTo>
                <a:lnTo>
                  <a:pt x="327" y="913"/>
                </a:lnTo>
                <a:lnTo>
                  <a:pt x="318" y="908"/>
                </a:lnTo>
                <a:lnTo>
                  <a:pt x="312" y="902"/>
                </a:lnTo>
                <a:lnTo>
                  <a:pt x="306" y="895"/>
                </a:lnTo>
                <a:lnTo>
                  <a:pt x="300" y="889"/>
                </a:lnTo>
                <a:lnTo>
                  <a:pt x="295" y="880"/>
                </a:lnTo>
                <a:lnTo>
                  <a:pt x="291" y="872"/>
                </a:lnTo>
                <a:lnTo>
                  <a:pt x="288" y="861"/>
                </a:lnTo>
                <a:lnTo>
                  <a:pt x="286" y="850"/>
                </a:lnTo>
                <a:lnTo>
                  <a:pt x="285" y="842"/>
                </a:lnTo>
                <a:lnTo>
                  <a:pt x="285" y="830"/>
                </a:lnTo>
                <a:lnTo>
                  <a:pt x="286" y="820"/>
                </a:lnTo>
                <a:lnTo>
                  <a:pt x="289" y="810"/>
                </a:lnTo>
                <a:lnTo>
                  <a:pt x="291" y="797"/>
                </a:lnTo>
                <a:lnTo>
                  <a:pt x="294" y="785"/>
                </a:lnTo>
                <a:lnTo>
                  <a:pt x="296" y="775"/>
                </a:lnTo>
                <a:lnTo>
                  <a:pt x="296" y="765"/>
                </a:lnTo>
                <a:lnTo>
                  <a:pt x="296" y="757"/>
                </a:lnTo>
                <a:lnTo>
                  <a:pt x="294" y="749"/>
                </a:lnTo>
                <a:lnTo>
                  <a:pt x="289" y="740"/>
                </a:lnTo>
                <a:lnTo>
                  <a:pt x="285" y="733"/>
                </a:lnTo>
                <a:lnTo>
                  <a:pt x="279" y="726"/>
                </a:lnTo>
                <a:lnTo>
                  <a:pt x="273" y="721"/>
                </a:lnTo>
                <a:lnTo>
                  <a:pt x="266" y="715"/>
                </a:lnTo>
                <a:lnTo>
                  <a:pt x="257" y="712"/>
                </a:lnTo>
                <a:lnTo>
                  <a:pt x="249" y="709"/>
                </a:lnTo>
                <a:lnTo>
                  <a:pt x="238" y="706"/>
                </a:lnTo>
                <a:lnTo>
                  <a:pt x="229" y="705"/>
                </a:lnTo>
                <a:lnTo>
                  <a:pt x="220" y="702"/>
                </a:lnTo>
                <a:lnTo>
                  <a:pt x="210" y="700"/>
                </a:lnTo>
                <a:lnTo>
                  <a:pt x="201" y="696"/>
                </a:lnTo>
                <a:lnTo>
                  <a:pt x="191" y="692"/>
                </a:lnTo>
                <a:lnTo>
                  <a:pt x="183" y="688"/>
                </a:lnTo>
                <a:lnTo>
                  <a:pt x="176" y="683"/>
                </a:lnTo>
                <a:lnTo>
                  <a:pt x="171" y="675"/>
                </a:lnTo>
                <a:lnTo>
                  <a:pt x="167" y="665"/>
                </a:lnTo>
                <a:lnTo>
                  <a:pt x="165" y="652"/>
                </a:lnTo>
                <a:lnTo>
                  <a:pt x="164" y="642"/>
                </a:lnTo>
                <a:lnTo>
                  <a:pt x="165" y="630"/>
                </a:lnTo>
                <a:lnTo>
                  <a:pt x="166" y="621"/>
                </a:lnTo>
                <a:lnTo>
                  <a:pt x="165" y="609"/>
                </a:lnTo>
                <a:lnTo>
                  <a:pt x="162" y="601"/>
                </a:lnTo>
                <a:lnTo>
                  <a:pt x="156" y="592"/>
                </a:lnTo>
                <a:lnTo>
                  <a:pt x="151" y="586"/>
                </a:lnTo>
                <a:lnTo>
                  <a:pt x="145" y="580"/>
                </a:lnTo>
                <a:lnTo>
                  <a:pt x="136" y="576"/>
                </a:lnTo>
                <a:lnTo>
                  <a:pt x="126" y="572"/>
                </a:lnTo>
                <a:lnTo>
                  <a:pt x="116" y="571"/>
                </a:lnTo>
                <a:lnTo>
                  <a:pt x="107" y="569"/>
                </a:lnTo>
                <a:lnTo>
                  <a:pt x="97" y="569"/>
                </a:lnTo>
                <a:lnTo>
                  <a:pt x="89" y="571"/>
                </a:lnTo>
                <a:lnTo>
                  <a:pt x="80" y="572"/>
                </a:lnTo>
                <a:lnTo>
                  <a:pt x="71" y="573"/>
                </a:lnTo>
                <a:lnTo>
                  <a:pt x="62" y="574"/>
                </a:lnTo>
                <a:lnTo>
                  <a:pt x="48" y="574"/>
                </a:lnTo>
                <a:lnTo>
                  <a:pt x="39" y="573"/>
                </a:lnTo>
                <a:lnTo>
                  <a:pt x="29" y="571"/>
                </a:lnTo>
                <a:lnTo>
                  <a:pt x="22" y="567"/>
                </a:lnTo>
                <a:lnTo>
                  <a:pt x="14" y="560"/>
                </a:lnTo>
                <a:lnTo>
                  <a:pt x="9" y="553"/>
                </a:lnTo>
                <a:lnTo>
                  <a:pt x="6" y="545"/>
                </a:lnTo>
                <a:lnTo>
                  <a:pt x="2" y="531"/>
                </a:lnTo>
                <a:lnTo>
                  <a:pt x="1" y="515"/>
                </a:lnTo>
                <a:lnTo>
                  <a:pt x="0" y="499"/>
                </a:lnTo>
                <a:lnTo>
                  <a:pt x="0" y="479"/>
                </a:lnTo>
                <a:lnTo>
                  <a:pt x="1" y="462"/>
                </a:lnTo>
                <a:lnTo>
                  <a:pt x="2" y="444"/>
                </a:lnTo>
                <a:lnTo>
                  <a:pt x="2" y="428"/>
                </a:lnTo>
                <a:lnTo>
                  <a:pt x="3" y="411"/>
                </a:lnTo>
                <a:lnTo>
                  <a:pt x="5" y="398"/>
                </a:lnTo>
                <a:lnTo>
                  <a:pt x="7" y="383"/>
                </a:lnTo>
                <a:lnTo>
                  <a:pt x="9" y="372"/>
                </a:lnTo>
                <a:lnTo>
                  <a:pt x="13" y="365"/>
                </a:lnTo>
                <a:lnTo>
                  <a:pt x="18" y="358"/>
                </a:lnTo>
                <a:lnTo>
                  <a:pt x="23" y="354"/>
                </a:lnTo>
                <a:lnTo>
                  <a:pt x="30" y="348"/>
                </a:lnTo>
                <a:lnTo>
                  <a:pt x="36" y="347"/>
                </a:lnTo>
                <a:lnTo>
                  <a:pt x="44" y="345"/>
                </a:lnTo>
                <a:lnTo>
                  <a:pt x="55" y="344"/>
                </a:lnTo>
                <a:lnTo>
                  <a:pt x="64" y="345"/>
                </a:lnTo>
                <a:lnTo>
                  <a:pt x="77" y="347"/>
                </a:lnTo>
                <a:lnTo>
                  <a:pt x="88" y="347"/>
                </a:lnTo>
                <a:lnTo>
                  <a:pt x="97" y="348"/>
                </a:lnTo>
                <a:lnTo>
                  <a:pt x="110" y="349"/>
                </a:lnTo>
                <a:lnTo>
                  <a:pt x="123" y="347"/>
                </a:lnTo>
                <a:lnTo>
                  <a:pt x="134" y="344"/>
                </a:lnTo>
                <a:lnTo>
                  <a:pt x="145" y="339"/>
                </a:lnTo>
                <a:lnTo>
                  <a:pt x="152" y="335"/>
                </a:lnTo>
                <a:lnTo>
                  <a:pt x="159" y="328"/>
                </a:lnTo>
                <a:lnTo>
                  <a:pt x="164" y="319"/>
                </a:lnTo>
                <a:lnTo>
                  <a:pt x="167" y="310"/>
                </a:lnTo>
                <a:lnTo>
                  <a:pt x="169" y="300"/>
                </a:lnTo>
                <a:lnTo>
                  <a:pt x="168" y="293"/>
                </a:lnTo>
                <a:lnTo>
                  <a:pt x="167" y="279"/>
                </a:lnTo>
                <a:lnTo>
                  <a:pt x="168" y="265"/>
                </a:lnTo>
                <a:lnTo>
                  <a:pt x="170" y="255"/>
                </a:lnTo>
                <a:lnTo>
                  <a:pt x="173" y="245"/>
                </a:lnTo>
                <a:lnTo>
                  <a:pt x="177" y="238"/>
                </a:lnTo>
                <a:lnTo>
                  <a:pt x="185" y="231"/>
                </a:lnTo>
                <a:lnTo>
                  <a:pt x="194" y="226"/>
                </a:lnTo>
                <a:lnTo>
                  <a:pt x="205" y="222"/>
                </a:lnTo>
                <a:lnTo>
                  <a:pt x="216" y="218"/>
                </a:lnTo>
                <a:lnTo>
                  <a:pt x="226" y="215"/>
                </a:lnTo>
                <a:lnTo>
                  <a:pt x="237" y="214"/>
                </a:lnTo>
                <a:lnTo>
                  <a:pt x="248" y="211"/>
                </a:lnTo>
                <a:lnTo>
                  <a:pt x="261" y="207"/>
                </a:lnTo>
                <a:lnTo>
                  <a:pt x="273" y="201"/>
                </a:lnTo>
                <a:lnTo>
                  <a:pt x="284" y="192"/>
                </a:lnTo>
              </a:path>
            </a:pathLst>
          </a:custGeom>
          <a:solidFill>
            <a:srgbClr val="FFFF00"/>
          </a:solidFill>
          <a:ln w="12700" cap="rnd">
            <a:solidFill>
              <a:srgbClr val="000000"/>
            </a:solidFill>
            <a:round/>
            <a:headEnd type="none" w="sm" len="sm"/>
            <a:tailEnd type="none" w="sm" len="sm"/>
          </a:ln>
        </p:spPr>
        <p:txBody>
          <a:bodyPr/>
          <a:lstStyle/>
          <a:p>
            <a:endParaRPr lang="it-IT"/>
          </a:p>
        </p:txBody>
      </p:sp>
      <p:grpSp>
        <p:nvGrpSpPr>
          <p:cNvPr id="9" name="Gruppo 35"/>
          <p:cNvGrpSpPr>
            <a:grpSpLocks/>
          </p:cNvGrpSpPr>
          <p:nvPr/>
        </p:nvGrpSpPr>
        <p:grpSpPr bwMode="auto">
          <a:xfrm>
            <a:off x="1330325" y="2587625"/>
            <a:ext cx="2035175" cy="2011363"/>
            <a:chOff x="1475656" y="2204864"/>
            <a:chExt cx="2034843" cy="2011723"/>
          </a:xfrm>
        </p:grpSpPr>
        <p:sp>
          <p:nvSpPr>
            <p:cNvPr id="24587" name="Freeform 25"/>
            <p:cNvSpPr>
              <a:spLocks/>
            </p:cNvSpPr>
            <p:nvPr/>
          </p:nvSpPr>
          <p:spPr bwMode="auto">
            <a:xfrm>
              <a:off x="1475656" y="2204864"/>
              <a:ext cx="954723" cy="902463"/>
            </a:xfrm>
            <a:custGeom>
              <a:avLst/>
              <a:gdLst>
                <a:gd name="T0" fmla="*/ 2147483647 w 673"/>
                <a:gd name="T1" fmla="*/ 0 h 615"/>
                <a:gd name="T2" fmla="*/ 0 w 673"/>
                <a:gd name="T3" fmla="*/ 2147483647 h 615"/>
                <a:gd name="T4" fmla="*/ 2147483647 w 673"/>
                <a:gd name="T5" fmla="*/ 2147483647 h 615"/>
                <a:gd name="T6" fmla="*/ 2147483647 w 673"/>
                <a:gd name="T7" fmla="*/ 2147483647 h 615"/>
                <a:gd name="T8" fmla="*/ 2147483647 w 673"/>
                <a:gd name="T9" fmla="*/ 2147483647 h 615"/>
                <a:gd name="T10" fmla="*/ 2147483647 w 673"/>
                <a:gd name="T11" fmla="*/ 2147483647 h 615"/>
                <a:gd name="T12" fmla="*/ 2147483647 w 673"/>
                <a:gd name="T13" fmla="*/ 2147483647 h 615"/>
                <a:gd name="T14" fmla="*/ 2147483647 w 673"/>
                <a:gd name="T15" fmla="*/ 2147483647 h 615"/>
                <a:gd name="T16" fmla="*/ 2147483647 w 673"/>
                <a:gd name="T17" fmla="*/ 2147483647 h 615"/>
                <a:gd name="T18" fmla="*/ 2147483647 w 673"/>
                <a:gd name="T19" fmla="*/ 2147483647 h 615"/>
                <a:gd name="T20" fmla="*/ 2147483647 w 673"/>
                <a:gd name="T21" fmla="*/ 2147483647 h 615"/>
                <a:gd name="T22" fmla="*/ 2147483647 w 673"/>
                <a:gd name="T23" fmla="*/ 2147483647 h 615"/>
                <a:gd name="T24" fmla="*/ 2147483647 w 673"/>
                <a:gd name="T25" fmla="*/ 2147483647 h 615"/>
                <a:gd name="T26" fmla="*/ 2147483647 w 673"/>
                <a:gd name="T27" fmla="*/ 2147483647 h 615"/>
                <a:gd name="T28" fmla="*/ 2147483647 w 673"/>
                <a:gd name="T29" fmla="*/ 2147483647 h 615"/>
                <a:gd name="T30" fmla="*/ 2147483647 w 673"/>
                <a:gd name="T31" fmla="*/ 2147483647 h 615"/>
                <a:gd name="T32" fmla="*/ 2147483647 w 673"/>
                <a:gd name="T33" fmla="*/ 2147483647 h 615"/>
                <a:gd name="T34" fmla="*/ 2147483647 w 673"/>
                <a:gd name="T35" fmla="*/ 2147483647 h 615"/>
                <a:gd name="T36" fmla="*/ 2147483647 w 673"/>
                <a:gd name="T37" fmla="*/ 2147483647 h 615"/>
                <a:gd name="T38" fmla="*/ 2147483647 w 673"/>
                <a:gd name="T39" fmla="*/ 2147483647 h 615"/>
                <a:gd name="T40" fmla="*/ 2147483647 w 673"/>
                <a:gd name="T41" fmla="*/ 2147483647 h 615"/>
                <a:gd name="T42" fmla="*/ 2147483647 w 673"/>
                <a:gd name="T43" fmla="*/ 2147483647 h 615"/>
                <a:gd name="T44" fmla="*/ 2147483647 w 673"/>
                <a:gd name="T45" fmla="*/ 2147483647 h 615"/>
                <a:gd name="T46" fmla="*/ 2147483647 w 673"/>
                <a:gd name="T47" fmla="*/ 2147483647 h 615"/>
                <a:gd name="T48" fmla="*/ 2147483647 w 673"/>
                <a:gd name="T49" fmla="*/ 2147483647 h 615"/>
                <a:gd name="T50" fmla="*/ 2147483647 w 673"/>
                <a:gd name="T51" fmla="*/ 2147483647 h 615"/>
                <a:gd name="T52" fmla="*/ 2147483647 w 673"/>
                <a:gd name="T53" fmla="*/ 2147483647 h 615"/>
                <a:gd name="T54" fmla="*/ 2147483647 w 673"/>
                <a:gd name="T55" fmla="*/ 2147483647 h 615"/>
                <a:gd name="T56" fmla="*/ 2147483647 w 673"/>
                <a:gd name="T57" fmla="*/ 2147483647 h 615"/>
                <a:gd name="T58" fmla="*/ 2147483647 w 673"/>
                <a:gd name="T59" fmla="*/ 2147483647 h 615"/>
                <a:gd name="T60" fmla="*/ 2147483647 w 673"/>
                <a:gd name="T61" fmla="*/ 2147483647 h 615"/>
                <a:gd name="T62" fmla="*/ 2147483647 w 673"/>
                <a:gd name="T63" fmla="*/ 2147483647 h 615"/>
                <a:gd name="T64" fmla="*/ 2147483647 w 673"/>
                <a:gd name="T65" fmla="*/ 2147483647 h 615"/>
                <a:gd name="T66" fmla="*/ 2147483647 w 673"/>
                <a:gd name="T67" fmla="*/ 2147483647 h 615"/>
                <a:gd name="T68" fmla="*/ 2147483647 w 673"/>
                <a:gd name="T69" fmla="*/ 2147483647 h 615"/>
                <a:gd name="T70" fmla="*/ 2147483647 w 673"/>
                <a:gd name="T71" fmla="*/ 2147483647 h 615"/>
                <a:gd name="T72" fmla="*/ 2147483647 w 673"/>
                <a:gd name="T73" fmla="*/ 2147483647 h 615"/>
                <a:gd name="T74" fmla="*/ 2147483647 w 673"/>
                <a:gd name="T75" fmla="*/ 2147483647 h 615"/>
                <a:gd name="T76" fmla="*/ 2147483647 w 673"/>
                <a:gd name="T77" fmla="*/ 2147483647 h 615"/>
                <a:gd name="T78" fmla="*/ 2147483647 w 673"/>
                <a:gd name="T79" fmla="*/ 2147483647 h 615"/>
                <a:gd name="T80" fmla="*/ 2147483647 w 673"/>
                <a:gd name="T81" fmla="*/ 2147483647 h 615"/>
                <a:gd name="T82" fmla="*/ 2147483647 w 673"/>
                <a:gd name="T83" fmla="*/ 2147483647 h 615"/>
                <a:gd name="T84" fmla="*/ 2147483647 w 673"/>
                <a:gd name="T85" fmla="*/ 2147483647 h 615"/>
                <a:gd name="T86" fmla="*/ 2147483647 w 673"/>
                <a:gd name="T87" fmla="*/ 2147483647 h 615"/>
                <a:gd name="T88" fmla="*/ 2147483647 w 673"/>
                <a:gd name="T89" fmla="*/ 2147483647 h 615"/>
                <a:gd name="T90" fmla="*/ 2147483647 w 673"/>
                <a:gd name="T91" fmla="*/ 2147483647 h 615"/>
                <a:gd name="T92" fmla="*/ 2147483647 w 673"/>
                <a:gd name="T93" fmla="*/ 2147483647 h 615"/>
                <a:gd name="T94" fmla="*/ 2147483647 w 673"/>
                <a:gd name="T95" fmla="*/ 2147483647 h 615"/>
                <a:gd name="T96" fmla="*/ 2147483647 w 673"/>
                <a:gd name="T97" fmla="*/ 2147483647 h 615"/>
                <a:gd name="T98" fmla="*/ 2147483647 w 673"/>
                <a:gd name="T99" fmla="*/ 2147483647 h 615"/>
                <a:gd name="T100" fmla="*/ 2147483647 w 673"/>
                <a:gd name="T101" fmla="*/ 2147483647 h 615"/>
                <a:gd name="T102" fmla="*/ 2147483647 w 673"/>
                <a:gd name="T103" fmla="*/ 2147483647 h 615"/>
                <a:gd name="T104" fmla="*/ 2147483647 w 673"/>
                <a:gd name="T105" fmla="*/ 2147483647 h 615"/>
                <a:gd name="T106" fmla="*/ 2147483647 w 673"/>
                <a:gd name="T107" fmla="*/ 2147483647 h 615"/>
                <a:gd name="T108" fmla="*/ 2147483647 w 673"/>
                <a:gd name="T109" fmla="*/ 2147483647 h 615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673"/>
                <a:gd name="T166" fmla="*/ 0 h 615"/>
                <a:gd name="T167" fmla="*/ 673 w 673"/>
                <a:gd name="T168" fmla="*/ 615 h 615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673" h="615">
                  <a:moveTo>
                    <a:pt x="672" y="153"/>
                  </a:moveTo>
                  <a:lnTo>
                    <a:pt x="672" y="0"/>
                  </a:lnTo>
                  <a:lnTo>
                    <a:pt x="0" y="0"/>
                  </a:lnTo>
                  <a:lnTo>
                    <a:pt x="0" y="614"/>
                  </a:lnTo>
                  <a:lnTo>
                    <a:pt x="60" y="614"/>
                  </a:lnTo>
                  <a:lnTo>
                    <a:pt x="63" y="602"/>
                  </a:lnTo>
                  <a:lnTo>
                    <a:pt x="63" y="594"/>
                  </a:lnTo>
                  <a:lnTo>
                    <a:pt x="61" y="582"/>
                  </a:lnTo>
                  <a:lnTo>
                    <a:pt x="58" y="569"/>
                  </a:lnTo>
                  <a:lnTo>
                    <a:pt x="54" y="555"/>
                  </a:lnTo>
                  <a:lnTo>
                    <a:pt x="53" y="543"/>
                  </a:lnTo>
                  <a:lnTo>
                    <a:pt x="52" y="532"/>
                  </a:lnTo>
                  <a:lnTo>
                    <a:pt x="54" y="521"/>
                  </a:lnTo>
                  <a:lnTo>
                    <a:pt x="57" y="510"/>
                  </a:lnTo>
                  <a:lnTo>
                    <a:pt x="63" y="498"/>
                  </a:lnTo>
                  <a:lnTo>
                    <a:pt x="71" y="490"/>
                  </a:lnTo>
                  <a:lnTo>
                    <a:pt x="79" y="482"/>
                  </a:lnTo>
                  <a:lnTo>
                    <a:pt x="88" y="476"/>
                  </a:lnTo>
                  <a:lnTo>
                    <a:pt x="99" y="470"/>
                  </a:lnTo>
                  <a:lnTo>
                    <a:pt x="109" y="469"/>
                  </a:lnTo>
                  <a:lnTo>
                    <a:pt x="123" y="468"/>
                  </a:lnTo>
                  <a:lnTo>
                    <a:pt x="139" y="469"/>
                  </a:lnTo>
                  <a:lnTo>
                    <a:pt x="150" y="470"/>
                  </a:lnTo>
                  <a:lnTo>
                    <a:pt x="159" y="474"/>
                  </a:lnTo>
                  <a:lnTo>
                    <a:pt x="167" y="480"/>
                  </a:lnTo>
                  <a:lnTo>
                    <a:pt x="179" y="489"/>
                  </a:lnTo>
                  <a:lnTo>
                    <a:pt x="185" y="498"/>
                  </a:lnTo>
                  <a:lnTo>
                    <a:pt x="192" y="509"/>
                  </a:lnTo>
                  <a:lnTo>
                    <a:pt x="195" y="519"/>
                  </a:lnTo>
                  <a:lnTo>
                    <a:pt x="198" y="528"/>
                  </a:lnTo>
                  <a:lnTo>
                    <a:pt x="198" y="540"/>
                  </a:lnTo>
                  <a:lnTo>
                    <a:pt x="197" y="551"/>
                  </a:lnTo>
                  <a:lnTo>
                    <a:pt x="194" y="561"/>
                  </a:lnTo>
                  <a:lnTo>
                    <a:pt x="192" y="571"/>
                  </a:lnTo>
                  <a:lnTo>
                    <a:pt x="189" y="581"/>
                  </a:lnTo>
                  <a:lnTo>
                    <a:pt x="187" y="592"/>
                  </a:lnTo>
                  <a:lnTo>
                    <a:pt x="187" y="601"/>
                  </a:lnTo>
                  <a:lnTo>
                    <a:pt x="190" y="612"/>
                  </a:lnTo>
                  <a:lnTo>
                    <a:pt x="302" y="612"/>
                  </a:lnTo>
                  <a:lnTo>
                    <a:pt x="301" y="590"/>
                  </a:lnTo>
                  <a:lnTo>
                    <a:pt x="302" y="575"/>
                  </a:lnTo>
                  <a:lnTo>
                    <a:pt x="302" y="563"/>
                  </a:lnTo>
                  <a:lnTo>
                    <a:pt x="303" y="551"/>
                  </a:lnTo>
                  <a:lnTo>
                    <a:pt x="304" y="540"/>
                  </a:lnTo>
                  <a:lnTo>
                    <a:pt x="306" y="528"/>
                  </a:lnTo>
                  <a:lnTo>
                    <a:pt x="309" y="520"/>
                  </a:lnTo>
                  <a:lnTo>
                    <a:pt x="313" y="513"/>
                  </a:lnTo>
                  <a:lnTo>
                    <a:pt x="319" y="507"/>
                  </a:lnTo>
                  <a:lnTo>
                    <a:pt x="325" y="502"/>
                  </a:lnTo>
                  <a:lnTo>
                    <a:pt x="333" y="500"/>
                  </a:lnTo>
                  <a:lnTo>
                    <a:pt x="341" y="498"/>
                  </a:lnTo>
                  <a:lnTo>
                    <a:pt x="349" y="498"/>
                  </a:lnTo>
                  <a:lnTo>
                    <a:pt x="358" y="498"/>
                  </a:lnTo>
                  <a:lnTo>
                    <a:pt x="368" y="498"/>
                  </a:lnTo>
                  <a:lnTo>
                    <a:pt x="375" y="500"/>
                  </a:lnTo>
                  <a:lnTo>
                    <a:pt x="385" y="501"/>
                  </a:lnTo>
                  <a:lnTo>
                    <a:pt x="396" y="502"/>
                  </a:lnTo>
                  <a:lnTo>
                    <a:pt x="407" y="502"/>
                  </a:lnTo>
                  <a:lnTo>
                    <a:pt x="417" y="501"/>
                  </a:lnTo>
                  <a:lnTo>
                    <a:pt x="427" y="498"/>
                  </a:lnTo>
                  <a:lnTo>
                    <a:pt x="437" y="496"/>
                  </a:lnTo>
                  <a:lnTo>
                    <a:pt x="445" y="491"/>
                  </a:lnTo>
                  <a:lnTo>
                    <a:pt x="453" y="485"/>
                  </a:lnTo>
                  <a:lnTo>
                    <a:pt x="458" y="478"/>
                  </a:lnTo>
                  <a:lnTo>
                    <a:pt x="463" y="469"/>
                  </a:lnTo>
                  <a:lnTo>
                    <a:pt x="466" y="461"/>
                  </a:lnTo>
                  <a:lnTo>
                    <a:pt x="467" y="451"/>
                  </a:lnTo>
                  <a:lnTo>
                    <a:pt x="466" y="441"/>
                  </a:lnTo>
                  <a:lnTo>
                    <a:pt x="465" y="431"/>
                  </a:lnTo>
                  <a:lnTo>
                    <a:pt x="466" y="419"/>
                  </a:lnTo>
                  <a:lnTo>
                    <a:pt x="467" y="411"/>
                  </a:lnTo>
                  <a:lnTo>
                    <a:pt x="470" y="402"/>
                  </a:lnTo>
                  <a:lnTo>
                    <a:pt x="473" y="394"/>
                  </a:lnTo>
                  <a:lnTo>
                    <a:pt x="478" y="387"/>
                  </a:lnTo>
                  <a:lnTo>
                    <a:pt x="485" y="382"/>
                  </a:lnTo>
                  <a:lnTo>
                    <a:pt x="495" y="378"/>
                  </a:lnTo>
                  <a:lnTo>
                    <a:pt x="504" y="374"/>
                  </a:lnTo>
                  <a:lnTo>
                    <a:pt x="513" y="372"/>
                  </a:lnTo>
                  <a:lnTo>
                    <a:pt x="522" y="369"/>
                  </a:lnTo>
                  <a:lnTo>
                    <a:pt x="534" y="366"/>
                  </a:lnTo>
                  <a:lnTo>
                    <a:pt x="543" y="365"/>
                  </a:lnTo>
                  <a:lnTo>
                    <a:pt x="553" y="361"/>
                  </a:lnTo>
                  <a:lnTo>
                    <a:pt x="561" y="358"/>
                  </a:lnTo>
                  <a:lnTo>
                    <a:pt x="570" y="354"/>
                  </a:lnTo>
                  <a:lnTo>
                    <a:pt x="576" y="349"/>
                  </a:lnTo>
                  <a:lnTo>
                    <a:pt x="582" y="343"/>
                  </a:lnTo>
                  <a:lnTo>
                    <a:pt x="588" y="335"/>
                  </a:lnTo>
                  <a:lnTo>
                    <a:pt x="592" y="327"/>
                  </a:lnTo>
                  <a:lnTo>
                    <a:pt x="596" y="318"/>
                  </a:lnTo>
                  <a:lnTo>
                    <a:pt x="597" y="306"/>
                  </a:lnTo>
                  <a:lnTo>
                    <a:pt x="596" y="297"/>
                  </a:lnTo>
                  <a:lnTo>
                    <a:pt x="595" y="286"/>
                  </a:lnTo>
                  <a:lnTo>
                    <a:pt x="592" y="273"/>
                  </a:lnTo>
                  <a:lnTo>
                    <a:pt x="589" y="260"/>
                  </a:lnTo>
                  <a:lnTo>
                    <a:pt x="586" y="248"/>
                  </a:lnTo>
                  <a:lnTo>
                    <a:pt x="586" y="238"/>
                  </a:lnTo>
                  <a:lnTo>
                    <a:pt x="586" y="228"/>
                  </a:lnTo>
                  <a:lnTo>
                    <a:pt x="587" y="216"/>
                  </a:lnTo>
                  <a:lnTo>
                    <a:pt x="590" y="206"/>
                  </a:lnTo>
                  <a:lnTo>
                    <a:pt x="593" y="198"/>
                  </a:lnTo>
                  <a:lnTo>
                    <a:pt x="597" y="190"/>
                  </a:lnTo>
                  <a:lnTo>
                    <a:pt x="603" y="182"/>
                  </a:lnTo>
                  <a:lnTo>
                    <a:pt x="609" y="173"/>
                  </a:lnTo>
                  <a:lnTo>
                    <a:pt x="617" y="166"/>
                  </a:lnTo>
                  <a:lnTo>
                    <a:pt x="626" y="160"/>
                  </a:lnTo>
                  <a:lnTo>
                    <a:pt x="634" y="157"/>
                  </a:lnTo>
                  <a:lnTo>
                    <a:pt x="642" y="154"/>
                  </a:lnTo>
                  <a:lnTo>
                    <a:pt x="651" y="153"/>
                  </a:lnTo>
                  <a:lnTo>
                    <a:pt x="661" y="153"/>
                  </a:lnTo>
                  <a:lnTo>
                    <a:pt x="672" y="153"/>
                  </a:lnTo>
                </a:path>
              </a:pathLst>
            </a:custGeom>
            <a:solidFill>
              <a:schemeClr val="accent2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588" name="Freeform 22"/>
            <p:cNvSpPr>
              <a:spLocks/>
            </p:cNvSpPr>
            <p:nvPr/>
          </p:nvSpPr>
          <p:spPr bwMode="auto">
            <a:xfrm>
              <a:off x="2555776" y="2204864"/>
              <a:ext cx="950467" cy="1078554"/>
            </a:xfrm>
            <a:custGeom>
              <a:avLst/>
              <a:gdLst>
                <a:gd name="T0" fmla="*/ 0 w 670"/>
                <a:gd name="T1" fmla="*/ 0 h 735"/>
                <a:gd name="T2" fmla="*/ 2147483647 w 670"/>
                <a:gd name="T3" fmla="*/ 2147483647 h 735"/>
                <a:gd name="T4" fmla="*/ 2147483647 w 670"/>
                <a:gd name="T5" fmla="*/ 2147483647 h 735"/>
                <a:gd name="T6" fmla="*/ 2147483647 w 670"/>
                <a:gd name="T7" fmla="*/ 2147483647 h 735"/>
                <a:gd name="T8" fmla="*/ 2147483647 w 670"/>
                <a:gd name="T9" fmla="*/ 2147483647 h 735"/>
                <a:gd name="T10" fmla="*/ 2147483647 w 670"/>
                <a:gd name="T11" fmla="*/ 2147483647 h 735"/>
                <a:gd name="T12" fmla="*/ 2147483647 w 670"/>
                <a:gd name="T13" fmla="*/ 2147483647 h 735"/>
                <a:gd name="T14" fmla="*/ 2147483647 w 670"/>
                <a:gd name="T15" fmla="*/ 2147483647 h 735"/>
                <a:gd name="T16" fmla="*/ 2147483647 w 670"/>
                <a:gd name="T17" fmla="*/ 2147483647 h 735"/>
                <a:gd name="T18" fmla="*/ 2147483647 w 670"/>
                <a:gd name="T19" fmla="*/ 2147483647 h 735"/>
                <a:gd name="T20" fmla="*/ 2147483647 w 670"/>
                <a:gd name="T21" fmla="*/ 2147483647 h 735"/>
                <a:gd name="T22" fmla="*/ 2147483647 w 670"/>
                <a:gd name="T23" fmla="*/ 2147483647 h 735"/>
                <a:gd name="T24" fmla="*/ 2147483647 w 670"/>
                <a:gd name="T25" fmla="*/ 2147483647 h 735"/>
                <a:gd name="T26" fmla="*/ 2147483647 w 670"/>
                <a:gd name="T27" fmla="*/ 2147483647 h 735"/>
                <a:gd name="T28" fmla="*/ 2147483647 w 670"/>
                <a:gd name="T29" fmla="*/ 2147483647 h 735"/>
                <a:gd name="T30" fmla="*/ 2147483647 w 670"/>
                <a:gd name="T31" fmla="*/ 2147483647 h 735"/>
                <a:gd name="T32" fmla="*/ 2147483647 w 670"/>
                <a:gd name="T33" fmla="*/ 2147483647 h 735"/>
                <a:gd name="T34" fmla="*/ 2147483647 w 670"/>
                <a:gd name="T35" fmla="*/ 2147483647 h 735"/>
                <a:gd name="T36" fmla="*/ 2147483647 w 670"/>
                <a:gd name="T37" fmla="*/ 2147483647 h 735"/>
                <a:gd name="T38" fmla="*/ 2147483647 w 670"/>
                <a:gd name="T39" fmla="*/ 2147483647 h 735"/>
                <a:gd name="T40" fmla="*/ 2147483647 w 670"/>
                <a:gd name="T41" fmla="*/ 2147483647 h 735"/>
                <a:gd name="T42" fmla="*/ 2147483647 w 670"/>
                <a:gd name="T43" fmla="*/ 2147483647 h 735"/>
                <a:gd name="T44" fmla="*/ 2147483647 w 670"/>
                <a:gd name="T45" fmla="*/ 2147483647 h 735"/>
                <a:gd name="T46" fmla="*/ 2147483647 w 670"/>
                <a:gd name="T47" fmla="*/ 2147483647 h 735"/>
                <a:gd name="T48" fmla="*/ 2147483647 w 670"/>
                <a:gd name="T49" fmla="*/ 2147483647 h 735"/>
                <a:gd name="T50" fmla="*/ 2147483647 w 670"/>
                <a:gd name="T51" fmla="*/ 2147483647 h 735"/>
                <a:gd name="T52" fmla="*/ 2147483647 w 670"/>
                <a:gd name="T53" fmla="*/ 2147483647 h 735"/>
                <a:gd name="T54" fmla="*/ 2147483647 w 670"/>
                <a:gd name="T55" fmla="*/ 2147483647 h 735"/>
                <a:gd name="T56" fmla="*/ 2147483647 w 670"/>
                <a:gd name="T57" fmla="*/ 2147483647 h 735"/>
                <a:gd name="T58" fmla="*/ 2147483647 w 670"/>
                <a:gd name="T59" fmla="*/ 2147483647 h 735"/>
                <a:gd name="T60" fmla="*/ 2147483647 w 670"/>
                <a:gd name="T61" fmla="*/ 2147483647 h 735"/>
                <a:gd name="T62" fmla="*/ 2147483647 w 670"/>
                <a:gd name="T63" fmla="*/ 2147483647 h 735"/>
                <a:gd name="T64" fmla="*/ 2147483647 w 670"/>
                <a:gd name="T65" fmla="*/ 2147483647 h 735"/>
                <a:gd name="T66" fmla="*/ 2147483647 w 670"/>
                <a:gd name="T67" fmla="*/ 2147483647 h 735"/>
                <a:gd name="T68" fmla="*/ 2147483647 w 670"/>
                <a:gd name="T69" fmla="*/ 2147483647 h 735"/>
                <a:gd name="T70" fmla="*/ 2147483647 w 670"/>
                <a:gd name="T71" fmla="*/ 2147483647 h 735"/>
                <a:gd name="T72" fmla="*/ 2147483647 w 670"/>
                <a:gd name="T73" fmla="*/ 2147483647 h 735"/>
                <a:gd name="T74" fmla="*/ 2147483647 w 670"/>
                <a:gd name="T75" fmla="*/ 2147483647 h 735"/>
                <a:gd name="T76" fmla="*/ 2147483647 w 670"/>
                <a:gd name="T77" fmla="*/ 2147483647 h 735"/>
                <a:gd name="T78" fmla="*/ 2147483647 w 670"/>
                <a:gd name="T79" fmla="*/ 2147483647 h 735"/>
                <a:gd name="T80" fmla="*/ 2147483647 w 670"/>
                <a:gd name="T81" fmla="*/ 2147483647 h 735"/>
                <a:gd name="T82" fmla="*/ 2147483647 w 670"/>
                <a:gd name="T83" fmla="*/ 2147483647 h 735"/>
                <a:gd name="T84" fmla="*/ 2147483647 w 670"/>
                <a:gd name="T85" fmla="*/ 2147483647 h 735"/>
                <a:gd name="T86" fmla="*/ 2147483647 w 670"/>
                <a:gd name="T87" fmla="*/ 2147483647 h 735"/>
                <a:gd name="T88" fmla="*/ 2147483647 w 670"/>
                <a:gd name="T89" fmla="*/ 2147483647 h 735"/>
                <a:gd name="T90" fmla="*/ 2147483647 w 670"/>
                <a:gd name="T91" fmla="*/ 2147483647 h 735"/>
                <a:gd name="T92" fmla="*/ 2147483647 w 670"/>
                <a:gd name="T93" fmla="*/ 2147483647 h 735"/>
                <a:gd name="T94" fmla="*/ 2147483647 w 670"/>
                <a:gd name="T95" fmla="*/ 2147483647 h 735"/>
                <a:gd name="T96" fmla="*/ 2147483647 w 670"/>
                <a:gd name="T97" fmla="*/ 2147483647 h 735"/>
                <a:gd name="T98" fmla="*/ 2147483647 w 670"/>
                <a:gd name="T99" fmla="*/ 2147483647 h 735"/>
                <a:gd name="T100" fmla="*/ 2147483647 w 670"/>
                <a:gd name="T101" fmla="*/ 2147483647 h 735"/>
                <a:gd name="T102" fmla="*/ 2147483647 w 670"/>
                <a:gd name="T103" fmla="*/ 2147483647 h 735"/>
                <a:gd name="T104" fmla="*/ 2147483647 w 670"/>
                <a:gd name="T105" fmla="*/ 2147483647 h 735"/>
                <a:gd name="T106" fmla="*/ 2147483647 w 670"/>
                <a:gd name="T107" fmla="*/ 2147483647 h 735"/>
                <a:gd name="T108" fmla="*/ 2147483647 w 670"/>
                <a:gd name="T109" fmla="*/ 2147483647 h 735"/>
                <a:gd name="T110" fmla="*/ 2147483647 w 670"/>
                <a:gd name="T111" fmla="*/ 2147483647 h 735"/>
                <a:gd name="T112" fmla="*/ 2147483647 w 670"/>
                <a:gd name="T113" fmla="*/ 2147483647 h 735"/>
                <a:gd name="T114" fmla="*/ 2147483647 w 670"/>
                <a:gd name="T115" fmla="*/ 2147483647 h 735"/>
                <a:gd name="T116" fmla="*/ 2147483647 w 670"/>
                <a:gd name="T117" fmla="*/ 2147483647 h 735"/>
                <a:gd name="T118" fmla="*/ 2147483647 w 670"/>
                <a:gd name="T119" fmla="*/ 2147483647 h 735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670"/>
                <a:gd name="T181" fmla="*/ 0 h 735"/>
                <a:gd name="T182" fmla="*/ 670 w 670"/>
                <a:gd name="T183" fmla="*/ 735 h 735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670" h="735">
                  <a:moveTo>
                    <a:pt x="0" y="153"/>
                  </a:moveTo>
                  <a:lnTo>
                    <a:pt x="0" y="0"/>
                  </a:lnTo>
                  <a:lnTo>
                    <a:pt x="668" y="0"/>
                  </a:lnTo>
                  <a:lnTo>
                    <a:pt x="669" y="586"/>
                  </a:lnTo>
                  <a:lnTo>
                    <a:pt x="611" y="586"/>
                  </a:lnTo>
                  <a:lnTo>
                    <a:pt x="608" y="592"/>
                  </a:lnTo>
                  <a:lnTo>
                    <a:pt x="607" y="598"/>
                  </a:lnTo>
                  <a:lnTo>
                    <a:pt x="607" y="605"/>
                  </a:lnTo>
                  <a:lnTo>
                    <a:pt x="607" y="611"/>
                  </a:lnTo>
                  <a:lnTo>
                    <a:pt x="610" y="621"/>
                  </a:lnTo>
                  <a:lnTo>
                    <a:pt x="612" y="633"/>
                  </a:lnTo>
                  <a:lnTo>
                    <a:pt x="614" y="640"/>
                  </a:lnTo>
                  <a:lnTo>
                    <a:pt x="616" y="650"/>
                  </a:lnTo>
                  <a:lnTo>
                    <a:pt x="617" y="659"/>
                  </a:lnTo>
                  <a:lnTo>
                    <a:pt x="617" y="669"/>
                  </a:lnTo>
                  <a:lnTo>
                    <a:pt x="616" y="677"/>
                  </a:lnTo>
                  <a:lnTo>
                    <a:pt x="614" y="687"/>
                  </a:lnTo>
                  <a:lnTo>
                    <a:pt x="611" y="695"/>
                  </a:lnTo>
                  <a:lnTo>
                    <a:pt x="607" y="701"/>
                  </a:lnTo>
                  <a:lnTo>
                    <a:pt x="600" y="709"/>
                  </a:lnTo>
                  <a:lnTo>
                    <a:pt x="594" y="715"/>
                  </a:lnTo>
                  <a:lnTo>
                    <a:pt x="588" y="721"/>
                  </a:lnTo>
                  <a:lnTo>
                    <a:pt x="581" y="726"/>
                  </a:lnTo>
                  <a:lnTo>
                    <a:pt x="573" y="729"/>
                  </a:lnTo>
                  <a:lnTo>
                    <a:pt x="563" y="732"/>
                  </a:lnTo>
                  <a:lnTo>
                    <a:pt x="554" y="733"/>
                  </a:lnTo>
                  <a:lnTo>
                    <a:pt x="546" y="734"/>
                  </a:lnTo>
                  <a:lnTo>
                    <a:pt x="537" y="734"/>
                  </a:lnTo>
                  <a:lnTo>
                    <a:pt x="529" y="733"/>
                  </a:lnTo>
                  <a:lnTo>
                    <a:pt x="523" y="732"/>
                  </a:lnTo>
                  <a:lnTo>
                    <a:pt x="515" y="729"/>
                  </a:lnTo>
                  <a:lnTo>
                    <a:pt x="507" y="727"/>
                  </a:lnTo>
                  <a:lnTo>
                    <a:pt x="502" y="723"/>
                  </a:lnTo>
                  <a:lnTo>
                    <a:pt x="495" y="718"/>
                  </a:lnTo>
                  <a:lnTo>
                    <a:pt x="489" y="711"/>
                  </a:lnTo>
                  <a:lnTo>
                    <a:pt x="484" y="704"/>
                  </a:lnTo>
                  <a:lnTo>
                    <a:pt x="478" y="697"/>
                  </a:lnTo>
                  <a:lnTo>
                    <a:pt x="474" y="689"/>
                  </a:lnTo>
                  <a:lnTo>
                    <a:pt x="471" y="679"/>
                  </a:lnTo>
                  <a:lnTo>
                    <a:pt x="469" y="668"/>
                  </a:lnTo>
                  <a:lnTo>
                    <a:pt x="469" y="658"/>
                  </a:lnTo>
                  <a:lnTo>
                    <a:pt x="471" y="647"/>
                  </a:lnTo>
                  <a:lnTo>
                    <a:pt x="474" y="637"/>
                  </a:lnTo>
                  <a:lnTo>
                    <a:pt x="476" y="626"/>
                  </a:lnTo>
                  <a:lnTo>
                    <a:pt x="479" y="614"/>
                  </a:lnTo>
                  <a:lnTo>
                    <a:pt x="480" y="605"/>
                  </a:lnTo>
                  <a:lnTo>
                    <a:pt x="480" y="600"/>
                  </a:lnTo>
                  <a:lnTo>
                    <a:pt x="480" y="596"/>
                  </a:lnTo>
                  <a:lnTo>
                    <a:pt x="478" y="590"/>
                  </a:lnTo>
                  <a:lnTo>
                    <a:pt x="366" y="590"/>
                  </a:lnTo>
                  <a:lnTo>
                    <a:pt x="368" y="568"/>
                  </a:lnTo>
                  <a:lnTo>
                    <a:pt x="368" y="556"/>
                  </a:lnTo>
                  <a:lnTo>
                    <a:pt x="366" y="544"/>
                  </a:lnTo>
                  <a:lnTo>
                    <a:pt x="365" y="532"/>
                  </a:lnTo>
                  <a:lnTo>
                    <a:pt x="364" y="525"/>
                  </a:lnTo>
                  <a:lnTo>
                    <a:pt x="361" y="519"/>
                  </a:lnTo>
                  <a:lnTo>
                    <a:pt x="357" y="513"/>
                  </a:lnTo>
                  <a:lnTo>
                    <a:pt x="351" y="508"/>
                  </a:lnTo>
                  <a:lnTo>
                    <a:pt x="345" y="503"/>
                  </a:lnTo>
                  <a:lnTo>
                    <a:pt x="339" y="500"/>
                  </a:lnTo>
                  <a:lnTo>
                    <a:pt x="333" y="499"/>
                  </a:lnTo>
                  <a:lnTo>
                    <a:pt x="323" y="499"/>
                  </a:lnTo>
                  <a:lnTo>
                    <a:pt x="311" y="499"/>
                  </a:lnTo>
                  <a:lnTo>
                    <a:pt x="300" y="500"/>
                  </a:lnTo>
                  <a:lnTo>
                    <a:pt x="288" y="500"/>
                  </a:lnTo>
                  <a:lnTo>
                    <a:pt x="279" y="502"/>
                  </a:lnTo>
                  <a:lnTo>
                    <a:pt x="267" y="503"/>
                  </a:lnTo>
                  <a:lnTo>
                    <a:pt x="257" y="502"/>
                  </a:lnTo>
                  <a:lnTo>
                    <a:pt x="248" y="500"/>
                  </a:lnTo>
                  <a:lnTo>
                    <a:pt x="235" y="497"/>
                  </a:lnTo>
                  <a:lnTo>
                    <a:pt x="226" y="493"/>
                  </a:lnTo>
                  <a:lnTo>
                    <a:pt x="218" y="486"/>
                  </a:lnTo>
                  <a:lnTo>
                    <a:pt x="213" y="479"/>
                  </a:lnTo>
                  <a:lnTo>
                    <a:pt x="208" y="471"/>
                  </a:lnTo>
                  <a:lnTo>
                    <a:pt x="205" y="461"/>
                  </a:lnTo>
                  <a:lnTo>
                    <a:pt x="204" y="451"/>
                  </a:lnTo>
                  <a:lnTo>
                    <a:pt x="204" y="438"/>
                  </a:lnTo>
                  <a:lnTo>
                    <a:pt x="205" y="428"/>
                  </a:lnTo>
                  <a:lnTo>
                    <a:pt x="204" y="418"/>
                  </a:lnTo>
                  <a:lnTo>
                    <a:pt x="202" y="407"/>
                  </a:lnTo>
                  <a:lnTo>
                    <a:pt x="200" y="400"/>
                  </a:lnTo>
                  <a:lnTo>
                    <a:pt x="197" y="394"/>
                  </a:lnTo>
                  <a:lnTo>
                    <a:pt x="194" y="389"/>
                  </a:lnTo>
                  <a:lnTo>
                    <a:pt x="190" y="385"/>
                  </a:lnTo>
                  <a:lnTo>
                    <a:pt x="182" y="381"/>
                  </a:lnTo>
                  <a:lnTo>
                    <a:pt x="174" y="377"/>
                  </a:lnTo>
                  <a:lnTo>
                    <a:pt x="164" y="374"/>
                  </a:lnTo>
                  <a:lnTo>
                    <a:pt x="152" y="370"/>
                  </a:lnTo>
                  <a:lnTo>
                    <a:pt x="141" y="368"/>
                  </a:lnTo>
                  <a:lnTo>
                    <a:pt x="129" y="366"/>
                  </a:lnTo>
                  <a:lnTo>
                    <a:pt x="120" y="362"/>
                  </a:lnTo>
                  <a:lnTo>
                    <a:pt x="111" y="359"/>
                  </a:lnTo>
                  <a:lnTo>
                    <a:pt x="101" y="355"/>
                  </a:lnTo>
                  <a:lnTo>
                    <a:pt x="95" y="349"/>
                  </a:lnTo>
                  <a:lnTo>
                    <a:pt x="87" y="342"/>
                  </a:lnTo>
                  <a:lnTo>
                    <a:pt x="82" y="335"/>
                  </a:lnTo>
                  <a:lnTo>
                    <a:pt x="77" y="327"/>
                  </a:lnTo>
                  <a:lnTo>
                    <a:pt x="74" y="318"/>
                  </a:lnTo>
                  <a:lnTo>
                    <a:pt x="73" y="309"/>
                  </a:lnTo>
                  <a:lnTo>
                    <a:pt x="73" y="300"/>
                  </a:lnTo>
                  <a:lnTo>
                    <a:pt x="75" y="291"/>
                  </a:lnTo>
                  <a:lnTo>
                    <a:pt x="77" y="279"/>
                  </a:lnTo>
                  <a:lnTo>
                    <a:pt x="80" y="266"/>
                  </a:lnTo>
                  <a:lnTo>
                    <a:pt x="82" y="255"/>
                  </a:lnTo>
                  <a:lnTo>
                    <a:pt x="84" y="244"/>
                  </a:lnTo>
                  <a:lnTo>
                    <a:pt x="85" y="233"/>
                  </a:lnTo>
                  <a:lnTo>
                    <a:pt x="84" y="221"/>
                  </a:lnTo>
                  <a:lnTo>
                    <a:pt x="82" y="211"/>
                  </a:lnTo>
                  <a:lnTo>
                    <a:pt x="78" y="200"/>
                  </a:lnTo>
                  <a:lnTo>
                    <a:pt x="73" y="190"/>
                  </a:lnTo>
                  <a:lnTo>
                    <a:pt x="68" y="182"/>
                  </a:lnTo>
                  <a:lnTo>
                    <a:pt x="65" y="178"/>
                  </a:lnTo>
                  <a:lnTo>
                    <a:pt x="60" y="172"/>
                  </a:lnTo>
                  <a:lnTo>
                    <a:pt x="55" y="167"/>
                  </a:lnTo>
                  <a:lnTo>
                    <a:pt x="50" y="163"/>
                  </a:lnTo>
                  <a:lnTo>
                    <a:pt x="43" y="159"/>
                  </a:lnTo>
                  <a:lnTo>
                    <a:pt x="36" y="156"/>
                  </a:lnTo>
                  <a:lnTo>
                    <a:pt x="27" y="154"/>
                  </a:lnTo>
                  <a:lnTo>
                    <a:pt x="17" y="153"/>
                  </a:lnTo>
                  <a:lnTo>
                    <a:pt x="8" y="153"/>
                  </a:lnTo>
                  <a:lnTo>
                    <a:pt x="0" y="153"/>
                  </a:lnTo>
                </a:path>
              </a:pathLst>
            </a:custGeom>
            <a:solidFill>
              <a:srgbClr val="FF0000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589" name="Freeform 23"/>
            <p:cNvSpPr>
              <a:spLocks/>
            </p:cNvSpPr>
            <p:nvPr/>
          </p:nvSpPr>
          <p:spPr bwMode="auto">
            <a:xfrm>
              <a:off x="2555776" y="3284984"/>
              <a:ext cx="954723" cy="902463"/>
            </a:xfrm>
            <a:custGeom>
              <a:avLst/>
              <a:gdLst>
                <a:gd name="T0" fmla="*/ 0 w 673"/>
                <a:gd name="T1" fmla="*/ 2147483647 h 615"/>
                <a:gd name="T2" fmla="*/ 2147483647 w 673"/>
                <a:gd name="T3" fmla="*/ 0 h 615"/>
                <a:gd name="T4" fmla="*/ 2147483647 w 673"/>
                <a:gd name="T5" fmla="*/ 2147483647 h 615"/>
                <a:gd name="T6" fmla="*/ 2147483647 w 673"/>
                <a:gd name="T7" fmla="*/ 2147483647 h 615"/>
                <a:gd name="T8" fmla="*/ 2147483647 w 673"/>
                <a:gd name="T9" fmla="*/ 2147483647 h 615"/>
                <a:gd name="T10" fmla="*/ 2147483647 w 673"/>
                <a:gd name="T11" fmla="*/ 2147483647 h 615"/>
                <a:gd name="T12" fmla="*/ 2147483647 w 673"/>
                <a:gd name="T13" fmla="*/ 2147483647 h 615"/>
                <a:gd name="T14" fmla="*/ 2147483647 w 673"/>
                <a:gd name="T15" fmla="*/ 2147483647 h 615"/>
                <a:gd name="T16" fmla="*/ 2147483647 w 673"/>
                <a:gd name="T17" fmla="*/ 2147483647 h 615"/>
                <a:gd name="T18" fmla="*/ 2147483647 w 673"/>
                <a:gd name="T19" fmla="*/ 2147483647 h 615"/>
                <a:gd name="T20" fmla="*/ 2147483647 w 673"/>
                <a:gd name="T21" fmla="*/ 2147483647 h 615"/>
                <a:gd name="T22" fmla="*/ 2147483647 w 673"/>
                <a:gd name="T23" fmla="*/ 2147483647 h 615"/>
                <a:gd name="T24" fmla="*/ 2147483647 w 673"/>
                <a:gd name="T25" fmla="*/ 2147483647 h 615"/>
                <a:gd name="T26" fmla="*/ 2147483647 w 673"/>
                <a:gd name="T27" fmla="*/ 2147483647 h 615"/>
                <a:gd name="T28" fmla="*/ 2147483647 w 673"/>
                <a:gd name="T29" fmla="*/ 2147483647 h 615"/>
                <a:gd name="T30" fmla="*/ 2147483647 w 673"/>
                <a:gd name="T31" fmla="*/ 2147483647 h 615"/>
                <a:gd name="T32" fmla="*/ 2147483647 w 673"/>
                <a:gd name="T33" fmla="*/ 2147483647 h 615"/>
                <a:gd name="T34" fmla="*/ 2147483647 w 673"/>
                <a:gd name="T35" fmla="*/ 2147483647 h 615"/>
                <a:gd name="T36" fmla="*/ 2147483647 w 673"/>
                <a:gd name="T37" fmla="*/ 2147483647 h 615"/>
                <a:gd name="T38" fmla="*/ 2147483647 w 673"/>
                <a:gd name="T39" fmla="*/ 2147483647 h 615"/>
                <a:gd name="T40" fmla="*/ 2147483647 w 673"/>
                <a:gd name="T41" fmla="*/ 2147483647 h 615"/>
                <a:gd name="T42" fmla="*/ 2147483647 w 673"/>
                <a:gd name="T43" fmla="*/ 2147483647 h 615"/>
                <a:gd name="T44" fmla="*/ 2147483647 w 673"/>
                <a:gd name="T45" fmla="*/ 2147483647 h 615"/>
                <a:gd name="T46" fmla="*/ 2147483647 w 673"/>
                <a:gd name="T47" fmla="*/ 2147483647 h 615"/>
                <a:gd name="T48" fmla="*/ 2147483647 w 673"/>
                <a:gd name="T49" fmla="*/ 2147483647 h 615"/>
                <a:gd name="T50" fmla="*/ 2147483647 w 673"/>
                <a:gd name="T51" fmla="*/ 2147483647 h 615"/>
                <a:gd name="T52" fmla="*/ 2147483647 w 673"/>
                <a:gd name="T53" fmla="*/ 2147483647 h 615"/>
                <a:gd name="T54" fmla="*/ 2147483647 w 673"/>
                <a:gd name="T55" fmla="*/ 2147483647 h 615"/>
                <a:gd name="T56" fmla="*/ 2147483647 w 673"/>
                <a:gd name="T57" fmla="*/ 2147483647 h 615"/>
                <a:gd name="T58" fmla="*/ 2147483647 w 673"/>
                <a:gd name="T59" fmla="*/ 2147483647 h 615"/>
                <a:gd name="T60" fmla="*/ 2147483647 w 673"/>
                <a:gd name="T61" fmla="*/ 2147483647 h 615"/>
                <a:gd name="T62" fmla="*/ 2147483647 w 673"/>
                <a:gd name="T63" fmla="*/ 2147483647 h 615"/>
                <a:gd name="T64" fmla="*/ 2147483647 w 673"/>
                <a:gd name="T65" fmla="*/ 2147483647 h 615"/>
                <a:gd name="T66" fmla="*/ 2147483647 w 673"/>
                <a:gd name="T67" fmla="*/ 2147483647 h 615"/>
                <a:gd name="T68" fmla="*/ 2147483647 w 673"/>
                <a:gd name="T69" fmla="*/ 2147483647 h 615"/>
                <a:gd name="T70" fmla="*/ 2147483647 w 673"/>
                <a:gd name="T71" fmla="*/ 2147483647 h 615"/>
                <a:gd name="T72" fmla="*/ 2147483647 w 673"/>
                <a:gd name="T73" fmla="*/ 2147483647 h 615"/>
                <a:gd name="T74" fmla="*/ 2147483647 w 673"/>
                <a:gd name="T75" fmla="*/ 2147483647 h 615"/>
                <a:gd name="T76" fmla="*/ 2147483647 w 673"/>
                <a:gd name="T77" fmla="*/ 2147483647 h 615"/>
                <a:gd name="T78" fmla="*/ 2147483647 w 673"/>
                <a:gd name="T79" fmla="*/ 2147483647 h 615"/>
                <a:gd name="T80" fmla="*/ 2147483647 w 673"/>
                <a:gd name="T81" fmla="*/ 2147483647 h 615"/>
                <a:gd name="T82" fmla="*/ 2147483647 w 673"/>
                <a:gd name="T83" fmla="*/ 2147483647 h 615"/>
                <a:gd name="T84" fmla="*/ 2147483647 w 673"/>
                <a:gd name="T85" fmla="*/ 2147483647 h 615"/>
                <a:gd name="T86" fmla="*/ 2147483647 w 673"/>
                <a:gd name="T87" fmla="*/ 2147483647 h 615"/>
                <a:gd name="T88" fmla="*/ 2147483647 w 673"/>
                <a:gd name="T89" fmla="*/ 2147483647 h 615"/>
                <a:gd name="T90" fmla="*/ 2147483647 w 673"/>
                <a:gd name="T91" fmla="*/ 2147483647 h 615"/>
                <a:gd name="T92" fmla="*/ 2147483647 w 673"/>
                <a:gd name="T93" fmla="*/ 2147483647 h 615"/>
                <a:gd name="T94" fmla="*/ 2147483647 w 673"/>
                <a:gd name="T95" fmla="*/ 2147483647 h 615"/>
                <a:gd name="T96" fmla="*/ 2147483647 w 673"/>
                <a:gd name="T97" fmla="*/ 2147483647 h 615"/>
                <a:gd name="T98" fmla="*/ 2147483647 w 673"/>
                <a:gd name="T99" fmla="*/ 2147483647 h 615"/>
                <a:gd name="T100" fmla="*/ 2147483647 w 673"/>
                <a:gd name="T101" fmla="*/ 2147483647 h 615"/>
                <a:gd name="T102" fmla="*/ 2147483647 w 673"/>
                <a:gd name="T103" fmla="*/ 2147483647 h 615"/>
                <a:gd name="T104" fmla="*/ 2147483647 w 673"/>
                <a:gd name="T105" fmla="*/ 2147483647 h 615"/>
                <a:gd name="T106" fmla="*/ 2147483647 w 673"/>
                <a:gd name="T107" fmla="*/ 2147483647 h 615"/>
                <a:gd name="T108" fmla="*/ 2147483647 w 673"/>
                <a:gd name="T109" fmla="*/ 2147483647 h 615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673"/>
                <a:gd name="T166" fmla="*/ 0 h 615"/>
                <a:gd name="T167" fmla="*/ 673 w 673"/>
                <a:gd name="T168" fmla="*/ 615 h 615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673" h="615">
                  <a:moveTo>
                    <a:pt x="0" y="485"/>
                  </a:moveTo>
                  <a:lnTo>
                    <a:pt x="0" y="614"/>
                  </a:lnTo>
                  <a:lnTo>
                    <a:pt x="672" y="614"/>
                  </a:lnTo>
                  <a:lnTo>
                    <a:pt x="671" y="0"/>
                  </a:lnTo>
                  <a:lnTo>
                    <a:pt x="611" y="0"/>
                  </a:lnTo>
                  <a:lnTo>
                    <a:pt x="608" y="12"/>
                  </a:lnTo>
                  <a:lnTo>
                    <a:pt x="608" y="20"/>
                  </a:lnTo>
                  <a:lnTo>
                    <a:pt x="610" y="32"/>
                  </a:lnTo>
                  <a:lnTo>
                    <a:pt x="614" y="45"/>
                  </a:lnTo>
                  <a:lnTo>
                    <a:pt x="617" y="60"/>
                  </a:lnTo>
                  <a:lnTo>
                    <a:pt x="619" y="71"/>
                  </a:lnTo>
                  <a:lnTo>
                    <a:pt x="619" y="82"/>
                  </a:lnTo>
                  <a:lnTo>
                    <a:pt x="618" y="94"/>
                  </a:lnTo>
                  <a:lnTo>
                    <a:pt x="615" y="105"/>
                  </a:lnTo>
                  <a:lnTo>
                    <a:pt x="608" y="115"/>
                  </a:lnTo>
                  <a:lnTo>
                    <a:pt x="601" y="124"/>
                  </a:lnTo>
                  <a:lnTo>
                    <a:pt x="593" y="132"/>
                  </a:lnTo>
                  <a:lnTo>
                    <a:pt x="584" y="139"/>
                  </a:lnTo>
                  <a:lnTo>
                    <a:pt x="573" y="143"/>
                  </a:lnTo>
                  <a:lnTo>
                    <a:pt x="563" y="146"/>
                  </a:lnTo>
                  <a:lnTo>
                    <a:pt x="549" y="146"/>
                  </a:lnTo>
                  <a:lnTo>
                    <a:pt x="532" y="145"/>
                  </a:lnTo>
                  <a:lnTo>
                    <a:pt x="522" y="143"/>
                  </a:lnTo>
                  <a:lnTo>
                    <a:pt x="513" y="140"/>
                  </a:lnTo>
                  <a:lnTo>
                    <a:pt x="504" y="135"/>
                  </a:lnTo>
                  <a:lnTo>
                    <a:pt x="493" y="125"/>
                  </a:lnTo>
                  <a:lnTo>
                    <a:pt x="486" y="115"/>
                  </a:lnTo>
                  <a:lnTo>
                    <a:pt x="480" y="106"/>
                  </a:lnTo>
                  <a:lnTo>
                    <a:pt x="476" y="95"/>
                  </a:lnTo>
                  <a:lnTo>
                    <a:pt x="474" y="86"/>
                  </a:lnTo>
                  <a:lnTo>
                    <a:pt x="474" y="74"/>
                  </a:lnTo>
                  <a:lnTo>
                    <a:pt x="475" y="64"/>
                  </a:lnTo>
                  <a:lnTo>
                    <a:pt x="477" y="53"/>
                  </a:lnTo>
                  <a:lnTo>
                    <a:pt x="480" y="43"/>
                  </a:lnTo>
                  <a:lnTo>
                    <a:pt x="483" y="33"/>
                  </a:lnTo>
                  <a:lnTo>
                    <a:pt x="484" y="23"/>
                  </a:lnTo>
                  <a:lnTo>
                    <a:pt x="484" y="13"/>
                  </a:lnTo>
                  <a:lnTo>
                    <a:pt x="482" y="3"/>
                  </a:lnTo>
                  <a:lnTo>
                    <a:pt x="369" y="3"/>
                  </a:lnTo>
                  <a:lnTo>
                    <a:pt x="371" y="24"/>
                  </a:lnTo>
                  <a:lnTo>
                    <a:pt x="369" y="39"/>
                  </a:lnTo>
                  <a:lnTo>
                    <a:pt x="369" y="52"/>
                  </a:lnTo>
                  <a:lnTo>
                    <a:pt x="369" y="63"/>
                  </a:lnTo>
                  <a:lnTo>
                    <a:pt x="368" y="74"/>
                  </a:lnTo>
                  <a:lnTo>
                    <a:pt x="365" y="86"/>
                  </a:lnTo>
                  <a:lnTo>
                    <a:pt x="362" y="94"/>
                  </a:lnTo>
                  <a:lnTo>
                    <a:pt x="358" y="101"/>
                  </a:lnTo>
                  <a:lnTo>
                    <a:pt x="353" y="107"/>
                  </a:lnTo>
                  <a:lnTo>
                    <a:pt x="346" y="112"/>
                  </a:lnTo>
                  <a:lnTo>
                    <a:pt x="339" y="114"/>
                  </a:lnTo>
                  <a:lnTo>
                    <a:pt x="331" y="115"/>
                  </a:lnTo>
                  <a:lnTo>
                    <a:pt x="323" y="116"/>
                  </a:lnTo>
                  <a:lnTo>
                    <a:pt x="313" y="116"/>
                  </a:lnTo>
                  <a:lnTo>
                    <a:pt x="304" y="115"/>
                  </a:lnTo>
                  <a:lnTo>
                    <a:pt x="296" y="114"/>
                  </a:lnTo>
                  <a:lnTo>
                    <a:pt x="286" y="114"/>
                  </a:lnTo>
                  <a:lnTo>
                    <a:pt x="276" y="112"/>
                  </a:lnTo>
                  <a:lnTo>
                    <a:pt x="264" y="112"/>
                  </a:lnTo>
                  <a:lnTo>
                    <a:pt x="255" y="114"/>
                  </a:lnTo>
                  <a:lnTo>
                    <a:pt x="245" y="115"/>
                  </a:lnTo>
                  <a:lnTo>
                    <a:pt x="234" y="118"/>
                  </a:lnTo>
                  <a:lnTo>
                    <a:pt x="227" y="123"/>
                  </a:lnTo>
                  <a:lnTo>
                    <a:pt x="219" y="128"/>
                  </a:lnTo>
                  <a:lnTo>
                    <a:pt x="213" y="136"/>
                  </a:lnTo>
                  <a:lnTo>
                    <a:pt x="208" y="145"/>
                  </a:lnTo>
                  <a:lnTo>
                    <a:pt x="206" y="154"/>
                  </a:lnTo>
                  <a:lnTo>
                    <a:pt x="205" y="163"/>
                  </a:lnTo>
                  <a:lnTo>
                    <a:pt x="206" y="173"/>
                  </a:lnTo>
                  <a:lnTo>
                    <a:pt x="206" y="184"/>
                  </a:lnTo>
                  <a:lnTo>
                    <a:pt x="206" y="195"/>
                  </a:lnTo>
                  <a:lnTo>
                    <a:pt x="204" y="203"/>
                  </a:lnTo>
                  <a:lnTo>
                    <a:pt x="202" y="212"/>
                  </a:lnTo>
                  <a:lnTo>
                    <a:pt x="198" y="221"/>
                  </a:lnTo>
                  <a:lnTo>
                    <a:pt x="194" y="226"/>
                  </a:lnTo>
                  <a:lnTo>
                    <a:pt x="186" y="233"/>
                  </a:lnTo>
                  <a:lnTo>
                    <a:pt x="177" y="237"/>
                  </a:lnTo>
                  <a:lnTo>
                    <a:pt x="168" y="240"/>
                  </a:lnTo>
                  <a:lnTo>
                    <a:pt x="159" y="242"/>
                  </a:lnTo>
                  <a:lnTo>
                    <a:pt x="150" y="245"/>
                  </a:lnTo>
                  <a:lnTo>
                    <a:pt x="137" y="247"/>
                  </a:lnTo>
                  <a:lnTo>
                    <a:pt x="128" y="250"/>
                  </a:lnTo>
                  <a:lnTo>
                    <a:pt x="118" y="253"/>
                  </a:lnTo>
                  <a:lnTo>
                    <a:pt x="110" y="256"/>
                  </a:lnTo>
                  <a:lnTo>
                    <a:pt x="102" y="260"/>
                  </a:lnTo>
                  <a:lnTo>
                    <a:pt x="96" y="265"/>
                  </a:lnTo>
                  <a:lnTo>
                    <a:pt x="90" y="270"/>
                  </a:lnTo>
                  <a:lnTo>
                    <a:pt x="83" y="279"/>
                  </a:lnTo>
                  <a:lnTo>
                    <a:pt x="79" y="287"/>
                  </a:lnTo>
                  <a:lnTo>
                    <a:pt x="76" y="296"/>
                  </a:lnTo>
                  <a:lnTo>
                    <a:pt x="74" y="307"/>
                  </a:lnTo>
                  <a:lnTo>
                    <a:pt x="75" y="317"/>
                  </a:lnTo>
                  <a:lnTo>
                    <a:pt x="76" y="328"/>
                  </a:lnTo>
                  <a:lnTo>
                    <a:pt x="79" y="340"/>
                  </a:lnTo>
                  <a:lnTo>
                    <a:pt x="82" y="354"/>
                  </a:lnTo>
                  <a:lnTo>
                    <a:pt x="85" y="366"/>
                  </a:lnTo>
                  <a:lnTo>
                    <a:pt x="86" y="376"/>
                  </a:lnTo>
                  <a:lnTo>
                    <a:pt x="86" y="385"/>
                  </a:lnTo>
                  <a:lnTo>
                    <a:pt x="85" y="398"/>
                  </a:lnTo>
                  <a:lnTo>
                    <a:pt x="82" y="408"/>
                  </a:lnTo>
                  <a:lnTo>
                    <a:pt x="79" y="417"/>
                  </a:lnTo>
                  <a:lnTo>
                    <a:pt x="76" y="426"/>
                  </a:lnTo>
                  <a:lnTo>
                    <a:pt x="71" y="437"/>
                  </a:lnTo>
                  <a:lnTo>
                    <a:pt x="65" y="450"/>
                  </a:lnTo>
                  <a:lnTo>
                    <a:pt x="58" y="459"/>
                  </a:lnTo>
                  <a:lnTo>
                    <a:pt x="51" y="466"/>
                  </a:lnTo>
                  <a:lnTo>
                    <a:pt x="44" y="472"/>
                  </a:lnTo>
                  <a:lnTo>
                    <a:pt x="38" y="477"/>
                  </a:lnTo>
                  <a:lnTo>
                    <a:pt x="31" y="480"/>
                  </a:lnTo>
                  <a:lnTo>
                    <a:pt x="21" y="483"/>
                  </a:lnTo>
                  <a:lnTo>
                    <a:pt x="10" y="485"/>
                  </a:lnTo>
                  <a:lnTo>
                    <a:pt x="0" y="485"/>
                  </a:lnTo>
                </a:path>
              </a:pathLst>
            </a:custGeom>
            <a:solidFill>
              <a:srgbClr val="00FF00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24590" name="Freeform 24"/>
            <p:cNvSpPr>
              <a:spLocks/>
            </p:cNvSpPr>
            <p:nvPr/>
          </p:nvSpPr>
          <p:spPr bwMode="auto">
            <a:xfrm>
              <a:off x="1475656" y="3140968"/>
              <a:ext cx="950467" cy="1075619"/>
            </a:xfrm>
            <a:custGeom>
              <a:avLst/>
              <a:gdLst>
                <a:gd name="T0" fmla="*/ 2147483647 w 670"/>
                <a:gd name="T1" fmla="*/ 2147483647 h 733"/>
                <a:gd name="T2" fmla="*/ 0 w 670"/>
                <a:gd name="T3" fmla="*/ 2147483647 h 733"/>
                <a:gd name="T4" fmla="*/ 2147483647 w 670"/>
                <a:gd name="T5" fmla="*/ 2147483647 h 733"/>
                <a:gd name="T6" fmla="*/ 2147483647 w 670"/>
                <a:gd name="T7" fmla="*/ 2147483647 h 733"/>
                <a:gd name="T8" fmla="*/ 2147483647 w 670"/>
                <a:gd name="T9" fmla="*/ 2147483647 h 733"/>
                <a:gd name="T10" fmla="*/ 2147483647 w 670"/>
                <a:gd name="T11" fmla="*/ 2147483647 h 733"/>
                <a:gd name="T12" fmla="*/ 2147483647 w 670"/>
                <a:gd name="T13" fmla="*/ 2147483647 h 733"/>
                <a:gd name="T14" fmla="*/ 2147483647 w 670"/>
                <a:gd name="T15" fmla="*/ 2147483647 h 733"/>
                <a:gd name="T16" fmla="*/ 2147483647 w 670"/>
                <a:gd name="T17" fmla="*/ 2147483647 h 733"/>
                <a:gd name="T18" fmla="*/ 2147483647 w 670"/>
                <a:gd name="T19" fmla="*/ 2147483647 h 733"/>
                <a:gd name="T20" fmla="*/ 2147483647 w 670"/>
                <a:gd name="T21" fmla="*/ 2147483647 h 733"/>
                <a:gd name="T22" fmla="*/ 2147483647 w 670"/>
                <a:gd name="T23" fmla="*/ 2147483647 h 733"/>
                <a:gd name="T24" fmla="*/ 2147483647 w 670"/>
                <a:gd name="T25" fmla="*/ 2147483647 h 733"/>
                <a:gd name="T26" fmla="*/ 2147483647 w 670"/>
                <a:gd name="T27" fmla="*/ 0 h 733"/>
                <a:gd name="T28" fmla="*/ 2147483647 w 670"/>
                <a:gd name="T29" fmla="*/ 2147483647 h 733"/>
                <a:gd name="T30" fmla="*/ 2147483647 w 670"/>
                <a:gd name="T31" fmla="*/ 2147483647 h 733"/>
                <a:gd name="T32" fmla="*/ 2147483647 w 670"/>
                <a:gd name="T33" fmla="*/ 2147483647 h 733"/>
                <a:gd name="T34" fmla="*/ 2147483647 w 670"/>
                <a:gd name="T35" fmla="*/ 2147483647 h 733"/>
                <a:gd name="T36" fmla="*/ 2147483647 w 670"/>
                <a:gd name="T37" fmla="*/ 2147483647 h 733"/>
                <a:gd name="T38" fmla="*/ 2147483647 w 670"/>
                <a:gd name="T39" fmla="*/ 2147483647 h 733"/>
                <a:gd name="T40" fmla="*/ 2147483647 w 670"/>
                <a:gd name="T41" fmla="*/ 2147483647 h 733"/>
                <a:gd name="T42" fmla="*/ 2147483647 w 670"/>
                <a:gd name="T43" fmla="*/ 2147483647 h 733"/>
                <a:gd name="T44" fmla="*/ 2147483647 w 670"/>
                <a:gd name="T45" fmla="*/ 2147483647 h 733"/>
                <a:gd name="T46" fmla="*/ 2147483647 w 670"/>
                <a:gd name="T47" fmla="*/ 2147483647 h 733"/>
                <a:gd name="T48" fmla="*/ 2147483647 w 670"/>
                <a:gd name="T49" fmla="*/ 2147483647 h 733"/>
                <a:gd name="T50" fmla="*/ 2147483647 w 670"/>
                <a:gd name="T51" fmla="*/ 2147483647 h 733"/>
                <a:gd name="T52" fmla="*/ 2147483647 w 670"/>
                <a:gd name="T53" fmla="*/ 2147483647 h 733"/>
                <a:gd name="T54" fmla="*/ 2147483647 w 670"/>
                <a:gd name="T55" fmla="*/ 2147483647 h 733"/>
                <a:gd name="T56" fmla="*/ 2147483647 w 670"/>
                <a:gd name="T57" fmla="*/ 2147483647 h 733"/>
                <a:gd name="T58" fmla="*/ 2147483647 w 670"/>
                <a:gd name="T59" fmla="*/ 2147483647 h 733"/>
                <a:gd name="T60" fmla="*/ 2147483647 w 670"/>
                <a:gd name="T61" fmla="*/ 2147483647 h 733"/>
                <a:gd name="T62" fmla="*/ 2147483647 w 670"/>
                <a:gd name="T63" fmla="*/ 2147483647 h 733"/>
                <a:gd name="T64" fmla="*/ 2147483647 w 670"/>
                <a:gd name="T65" fmla="*/ 2147483647 h 733"/>
                <a:gd name="T66" fmla="*/ 2147483647 w 670"/>
                <a:gd name="T67" fmla="*/ 2147483647 h 733"/>
                <a:gd name="T68" fmla="*/ 2147483647 w 670"/>
                <a:gd name="T69" fmla="*/ 2147483647 h 733"/>
                <a:gd name="T70" fmla="*/ 2147483647 w 670"/>
                <a:gd name="T71" fmla="*/ 2147483647 h 733"/>
                <a:gd name="T72" fmla="*/ 2147483647 w 670"/>
                <a:gd name="T73" fmla="*/ 2147483647 h 733"/>
                <a:gd name="T74" fmla="*/ 2147483647 w 670"/>
                <a:gd name="T75" fmla="*/ 2147483647 h 733"/>
                <a:gd name="T76" fmla="*/ 2147483647 w 670"/>
                <a:gd name="T77" fmla="*/ 2147483647 h 733"/>
                <a:gd name="T78" fmla="*/ 2147483647 w 670"/>
                <a:gd name="T79" fmla="*/ 2147483647 h 733"/>
                <a:gd name="T80" fmla="*/ 2147483647 w 670"/>
                <a:gd name="T81" fmla="*/ 2147483647 h 733"/>
                <a:gd name="T82" fmla="*/ 2147483647 w 670"/>
                <a:gd name="T83" fmla="*/ 2147483647 h 733"/>
                <a:gd name="T84" fmla="*/ 2147483647 w 670"/>
                <a:gd name="T85" fmla="*/ 2147483647 h 733"/>
                <a:gd name="T86" fmla="*/ 2147483647 w 670"/>
                <a:gd name="T87" fmla="*/ 2147483647 h 733"/>
                <a:gd name="T88" fmla="*/ 2147483647 w 670"/>
                <a:gd name="T89" fmla="*/ 2147483647 h 733"/>
                <a:gd name="T90" fmla="*/ 2147483647 w 670"/>
                <a:gd name="T91" fmla="*/ 2147483647 h 733"/>
                <a:gd name="T92" fmla="*/ 2147483647 w 670"/>
                <a:gd name="T93" fmla="*/ 2147483647 h 733"/>
                <a:gd name="T94" fmla="*/ 2147483647 w 670"/>
                <a:gd name="T95" fmla="*/ 2147483647 h 733"/>
                <a:gd name="T96" fmla="*/ 2147483647 w 670"/>
                <a:gd name="T97" fmla="*/ 2147483647 h 733"/>
                <a:gd name="T98" fmla="*/ 2147483647 w 670"/>
                <a:gd name="T99" fmla="*/ 2147483647 h 733"/>
                <a:gd name="T100" fmla="*/ 2147483647 w 670"/>
                <a:gd name="T101" fmla="*/ 2147483647 h 733"/>
                <a:gd name="T102" fmla="*/ 2147483647 w 670"/>
                <a:gd name="T103" fmla="*/ 2147483647 h 733"/>
                <a:gd name="T104" fmla="*/ 2147483647 w 670"/>
                <a:gd name="T105" fmla="*/ 2147483647 h 733"/>
                <a:gd name="T106" fmla="*/ 2147483647 w 670"/>
                <a:gd name="T107" fmla="*/ 2147483647 h 733"/>
                <a:gd name="T108" fmla="*/ 2147483647 w 670"/>
                <a:gd name="T109" fmla="*/ 2147483647 h 733"/>
                <a:gd name="T110" fmla="*/ 2147483647 w 670"/>
                <a:gd name="T111" fmla="*/ 2147483647 h 733"/>
                <a:gd name="T112" fmla="*/ 2147483647 w 670"/>
                <a:gd name="T113" fmla="*/ 2147483647 h 733"/>
                <a:gd name="T114" fmla="*/ 2147483647 w 670"/>
                <a:gd name="T115" fmla="*/ 2147483647 h 733"/>
                <a:gd name="T116" fmla="*/ 2147483647 w 670"/>
                <a:gd name="T117" fmla="*/ 2147483647 h 733"/>
                <a:gd name="T118" fmla="*/ 2147483647 w 670"/>
                <a:gd name="T119" fmla="*/ 2147483647 h 733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670"/>
                <a:gd name="T181" fmla="*/ 0 h 733"/>
                <a:gd name="T182" fmla="*/ 670 w 670"/>
                <a:gd name="T183" fmla="*/ 733 h 733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670" h="733">
                  <a:moveTo>
                    <a:pt x="669" y="603"/>
                  </a:moveTo>
                  <a:lnTo>
                    <a:pt x="669" y="732"/>
                  </a:lnTo>
                  <a:lnTo>
                    <a:pt x="0" y="732"/>
                  </a:lnTo>
                  <a:lnTo>
                    <a:pt x="0" y="147"/>
                  </a:lnTo>
                  <a:lnTo>
                    <a:pt x="58" y="147"/>
                  </a:lnTo>
                  <a:lnTo>
                    <a:pt x="60" y="142"/>
                  </a:lnTo>
                  <a:lnTo>
                    <a:pt x="62" y="135"/>
                  </a:lnTo>
                  <a:lnTo>
                    <a:pt x="62" y="129"/>
                  </a:lnTo>
                  <a:lnTo>
                    <a:pt x="61" y="122"/>
                  </a:lnTo>
                  <a:lnTo>
                    <a:pt x="59" y="113"/>
                  </a:lnTo>
                  <a:lnTo>
                    <a:pt x="57" y="101"/>
                  </a:lnTo>
                  <a:lnTo>
                    <a:pt x="54" y="93"/>
                  </a:lnTo>
                  <a:lnTo>
                    <a:pt x="52" y="84"/>
                  </a:lnTo>
                  <a:lnTo>
                    <a:pt x="51" y="74"/>
                  </a:lnTo>
                  <a:lnTo>
                    <a:pt x="51" y="65"/>
                  </a:lnTo>
                  <a:lnTo>
                    <a:pt x="52" y="57"/>
                  </a:lnTo>
                  <a:lnTo>
                    <a:pt x="54" y="48"/>
                  </a:lnTo>
                  <a:lnTo>
                    <a:pt x="57" y="39"/>
                  </a:lnTo>
                  <a:lnTo>
                    <a:pt x="62" y="33"/>
                  </a:lnTo>
                  <a:lnTo>
                    <a:pt x="68" y="25"/>
                  </a:lnTo>
                  <a:lnTo>
                    <a:pt x="74" y="19"/>
                  </a:lnTo>
                  <a:lnTo>
                    <a:pt x="80" y="13"/>
                  </a:lnTo>
                  <a:lnTo>
                    <a:pt x="87" y="8"/>
                  </a:lnTo>
                  <a:lnTo>
                    <a:pt x="96" y="5"/>
                  </a:lnTo>
                  <a:lnTo>
                    <a:pt x="105" y="2"/>
                  </a:lnTo>
                  <a:lnTo>
                    <a:pt x="115" y="1"/>
                  </a:lnTo>
                  <a:lnTo>
                    <a:pt x="123" y="0"/>
                  </a:lnTo>
                  <a:lnTo>
                    <a:pt x="132" y="0"/>
                  </a:lnTo>
                  <a:lnTo>
                    <a:pt x="140" y="1"/>
                  </a:lnTo>
                  <a:lnTo>
                    <a:pt x="146" y="2"/>
                  </a:lnTo>
                  <a:lnTo>
                    <a:pt x="154" y="5"/>
                  </a:lnTo>
                  <a:lnTo>
                    <a:pt x="161" y="7"/>
                  </a:lnTo>
                  <a:lnTo>
                    <a:pt x="167" y="11"/>
                  </a:lnTo>
                  <a:lnTo>
                    <a:pt x="173" y="16"/>
                  </a:lnTo>
                  <a:lnTo>
                    <a:pt x="179" y="23"/>
                  </a:lnTo>
                  <a:lnTo>
                    <a:pt x="185" y="30"/>
                  </a:lnTo>
                  <a:lnTo>
                    <a:pt x="190" y="37"/>
                  </a:lnTo>
                  <a:lnTo>
                    <a:pt x="194" y="45"/>
                  </a:lnTo>
                  <a:lnTo>
                    <a:pt x="197" y="55"/>
                  </a:lnTo>
                  <a:lnTo>
                    <a:pt x="199" y="66"/>
                  </a:lnTo>
                  <a:lnTo>
                    <a:pt x="199" y="77"/>
                  </a:lnTo>
                  <a:lnTo>
                    <a:pt x="197" y="87"/>
                  </a:lnTo>
                  <a:lnTo>
                    <a:pt x="195" y="97"/>
                  </a:lnTo>
                  <a:lnTo>
                    <a:pt x="192" y="107"/>
                  </a:lnTo>
                  <a:lnTo>
                    <a:pt x="190" y="119"/>
                  </a:lnTo>
                  <a:lnTo>
                    <a:pt x="188" y="129"/>
                  </a:lnTo>
                  <a:lnTo>
                    <a:pt x="188" y="134"/>
                  </a:lnTo>
                  <a:lnTo>
                    <a:pt x="189" y="138"/>
                  </a:lnTo>
                  <a:lnTo>
                    <a:pt x="191" y="143"/>
                  </a:lnTo>
                  <a:lnTo>
                    <a:pt x="302" y="143"/>
                  </a:lnTo>
                  <a:lnTo>
                    <a:pt x="299" y="168"/>
                  </a:lnTo>
                  <a:lnTo>
                    <a:pt x="299" y="182"/>
                  </a:lnTo>
                  <a:lnTo>
                    <a:pt x="299" y="194"/>
                  </a:lnTo>
                  <a:lnTo>
                    <a:pt x="300" y="205"/>
                  </a:lnTo>
                  <a:lnTo>
                    <a:pt x="301" y="217"/>
                  </a:lnTo>
                  <a:lnTo>
                    <a:pt x="303" y="228"/>
                  </a:lnTo>
                  <a:lnTo>
                    <a:pt x="306" y="236"/>
                  </a:lnTo>
                  <a:lnTo>
                    <a:pt x="310" y="242"/>
                  </a:lnTo>
                  <a:lnTo>
                    <a:pt x="315" y="249"/>
                  </a:lnTo>
                  <a:lnTo>
                    <a:pt x="322" y="253"/>
                  </a:lnTo>
                  <a:lnTo>
                    <a:pt x="330" y="257"/>
                  </a:lnTo>
                  <a:lnTo>
                    <a:pt x="338" y="258"/>
                  </a:lnTo>
                  <a:lnTo>
                    <a:pt x="346" y="258"/>
                  </a:lnTo>
                  <a:lnTo>
                    <a:pt x="355" y="258"/>
                  </a:lnTo>
                  <a:lnTo>
                    <a:pt x="365" y="257"/>
                  </a:lnTo>
                  <a:lnTo>
                    <a:pt x="372" y="257"/>
                  </a:lnTo>
                  <a:lnTo>
                    <a:pt x="382" y="255"/>
                  </a:lnTo>
                  <a:lnTo>
                    <a:pt x="393" y="254"/>
                  </a:lnTo>
                  <a:lnTo>
                    <a:pt x="404" y="254"/>
                  </a:lnTo>
                  <a:lnTo>
                    <a:pt x="414" y="255"/>
                  </a:lnTo>
                  <a:lnTo>
                    <a:pt x="424" y="257"/>
                  </a:lnTo>
                  <a:lnTo>
                    <a:pt x="434" y="261"/>
                  </a:lnTo>
                  <a:lnTo>
                    <a:pt x="442" y="265"/>
                  </a:lnTo>
                  <a:lnTo>
                    <a:pt x="450" y="271"/>
                  </a:lnTo>
                  <a:lnTo>
                    <a:pt x="455" y="279"/>
                  </a:lnTo>
                  <a:lnTo>
                    <a:pt x="460" y="287"/>
                  </a:lnTo>
                  <a:lnTo>
                    <a:pt x="463" y="296"/>
                  </a:lnTo>
                  <a:lnTo>
                    <a:pt x="464" y="306"/>
                  </a:lnTo>
                  <a:lnTo>
                    <a:pt x="463" y="316"/>
                  </a:lnTo>
                  <a:lnTo>
                    <a:pt x="462" y="326"/>
                  </a:lnTo>
                  <a:lnTo>
                    <a:pt x="463" y="336"/>
                  </a:lnTo>
                  <a:lnTo>
                    <a:pt x="464" y="345"/>
                  </a:lnTo>
                  <a:lnTo>
                    <a:pt x="467" y="354"/>
                  </a:lnTo>
                  <a:lnTo>
                    <a:pt x="470" y="363"/>
                  </a:lnTo>
                  <a:lnTo>
                    <a:pt x="475" y="369"/>
                  </a:lnTo>
                  <a:lnTo>
                    <a:pt x="482" y="374"/>
                  </a:lnTo>
                  <a:lnTo>
                    <a:pt x="491" y="378"/>
                  </a:lnTo>
                  <a:lnTo>
                    <a:pt x="501" y="381"/>
                  </a:lnTo>
                  <a:lnTo>
                    <a:pt x="509" y="384"/>
                  </a:lnTo>
                  <a:lnTo>
                    <a:pt x="519" y="387"/>
                  </a:lnTo>
                  <a:lnTo>
                    <a:pt x="531" y="389"/>
                  </a:lnTo>
                  <a:lnTo>
                    <a:pt x="541" y="392"/>
                  </a:lnTo>
                  <a:lnTo>
                    <a:pt x="550" y="394"/>
                  </a:lnTo>
                  <a:lnTo>
                    <a:pt x="559" y="398"/>
                  </a:lnTo>
                  <a:lnTo>
                    <a:pt x="567" y="402"/>
                  </a:lnTo>
                  <a:lnTo>
                    <a:pt x="573" y="407"/>
                  </a:lnTo>
                  <a:lnTo>
                    <a:pt x="578" y="412"/>
                  </a:lnTo>
                  <a:lnTo>
                    <a:pt x="585" y="421"/>
                  </a:lnTo>
                  <a:lnTo>
                    <a:pt x="589" y="429"/>
                  </a:lnTo>
                  <a:lnTo>
                    <a:pt x="593" y="437"/>
                  </a:lnTo>
                  <a:lnTo>
                    <a:pt x="595" y="449"/>
                  </a:lnTo>
                  <a:lnTo>
                    <a:pt x="593" y="460"/>
                  </a:lnTo>
                  <a:lnTo>
                    <a:pt x="592" y="470"/>
                  </a:lnTo>
                  <a:lnTo>
                    <a:pt x="589" y="482"/>
                  </a:lnTo>
                  <a:lnTo>
                    <a:pt x="586" y="496"/>
                  </a:lnTo>
                  <a:lnTo>
                    <a:pt x="584" y="508"/>
                  </a:lnTo>
                  <a:lnTo>
                    <a:pt x="582" y="519"/>
                  </a:lnTo>
                  <a:lnTo>
                    <a:pt x="582" y="527"/>
                  </a:lnTo>
                  <a:lnTo>
                    <a:pt x="584" y="540"/>
                  </a:lnTo>
                  <a:lnTo>
                    <a:pt x="586" y="550"/>
                  </a:lnTo>
                  <a:lnTo>
                    <a:pt x="590" y="558"/>
                  </a:lnTo>
                  <a:lnTo>
                    <a:pt x="594" y="565"/>
                  </a:lnTo>
                  <a:lnTo>
                    <a:pt x="600" y="574"/>
                  </a:lnTo>
                  <a:lnTo>
                    <a:pt x="606" y="582"/>
                  </a:lnTo>
                  <a:lnTo>
                    <a:pt x="614" y="590"/>
                  </a:lnTo>
                  <a:lnTo>
                    <a:pt x="622" y="595"/>
                  </a:lnTo>
                  <a:lnTo>
                    <a:pt x="631" y="599"/>
                  </a:lnTo>
                  <a:lnTo>
                    <a:pt x="639" y="601"/>
                  </a:lnTo>
                  <a:lnTo>
                    <a:pt x="648" y="603"/>
                  </a:lnTo>
                  <a:lnTo>
                    <a:pt x="658" y="603"/>
                  </a:lnTo>
                  <a:lnTo>
                    <a:pt x="669" y="603"/>
                  </a:lnTo>
                </a:path>
              </a:pathLst>
            </a:custGeom>
            <a:solidFill>
              <a:srgbClr val="FF00FF"/>
            </a:solidFill>
            <a:ln w="12700" cap="rnd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24586" name="Rettangolo 33"/>
          <p:cNvSpPr>
            <a:spLocks noChangeArrowheads="1"/>
          </p:cNvSpPr>
          <p:nvPr/>
        </p:nvSpPr>
        <p:spPr bwMode="auto">
          <a:xfrm>
            <a:off x="1331913" y="1558925"/>
            <a:ext cx="73437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i="1"/>
              <a:t>Lewin definisce il cambiamento come una </a:t>
            </a:r>
            <a:r>
              <a:rPr lang="it-IT" b="1" i="1"/>
              <a:t>temporanea instabilità che agisce sull’equilibrio </a:t>
            </a:r>
            <a:r>
              <a:rPr lang="it-IT" i="1"/>
              <a:t>esistente.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03225" y="1905000"/>
            <a:ext cx="8339138" cy="4573588"/>
          </a:xfrm>
        </p:spPr>
        <p:txBody>
          <a:bodyPr>
            <a:spAutoFit/>
          </a:bodyPr>
          <a:lstStyle/>
          <a:p>
            <a:pPr eaLnBrk="1" hangingPunct="1">
              <a:spcAft>
                <a:spcPct val="35000"/>
              </a:spcAft>
            </a:pPr>
            <a:r>
              <a:rPr lang="it-IT"/>
              <a:t>«Scongelare» la situazione attuale:  mettere progressivamente in discussione gli automatismi e gli stili di comportamento e di pensiero esistenti</a:t>
            </a:r>
          </a:p>
          <a:p>
            <a:pPr eaLnBrk="1" hangingPunct="1">
              <a:spcAft>
                <a:spcPct val="35000"/>
              </a:spcAft>
            </a:pPr>
            <a:r>
              <a:rPr lang="it-IT"/>
              <a:t>Creare l’esigenza di cambiare</a:t>
            </a:r>
          </a:p>
          <a:p>
            <a:pPr eaLnBrk="1" hangingPunct="1">
              <a:spcAft>
                <a:spcPct val="35000"/>
              </a:spcAft>
            </a:pPr>
            <a:r>
              <a:rPr lang="it-IT"/>
              <a:t>Far confrontare con la realtà, documentare evidenze per rendere consapevoli della necessità di cambiare</a:t>
            </a:r>
          </a:p>
        </p:txBody>
      </p:sp>
      <p:sp>
        <p:nvSpPr>
          <p:cNvPr id="25602" name="Rectangle 1026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620713"/>
            <a:ext cx="8315325" cy="863600"/>
          </a:xfrm>
        </p:spPr>
        <p:txBody>
          <a:bodyPr/>
          <a:lstStyle/>
          <a:p>
            <a:pPr eaLnBrk="1" hangingPunct="1"/>
            <a:r>
              <a:rPr lang="fr-FR" sz="3600"/>
              <a:t>Fase 1: </a:t>
            </a:r>
            <a:r>
              <a:rPr lang="fr-FR" sz="3600" b="1"/>
              <a:t>Scongelamento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2142</TotalTime>
  <Words>1779</Words>
  <Application>Microsoft Office PowerPoint</Application>
  <PresentationFormat>Presentazione su schermo (4:3)</PresentationFormat>
  <Paragraphs>317</Paragraphs>
  <Slides>35</Slides>
  <Notes>18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35</vt:i4>
      </vt:variant>
    </vt:vector>
  </HeadingPairs>
  <TitlesOfParts>
    <vt:vector size="51" baseType="lpstr">
      <vt:lpstr>MS PGothic</vt:lpstr>
      <vt:lpstr>Arial</vt:lpstr>
      <vt:lpstr>Calibri</vt:lpstr>
      <vt:lpstr>Calibri corpo</vt:lpstr>
      <vt:lpstr>Century Gothic</vt:lpstr>
      <vt:lpstr>Corbel</vt:lpstr>
      <vt:lpstr>Courier New</vt:lpstr>
      <vt:lpstr>Garamond</vt:lpstr>
      <vt:lpstr>Gill Sans MT</vt:lpstr>
      <vt:lpstr>ProximaNova</vt:lpstr>
      <vt:lpstr>Tahoma</vt:lpstr>
      <vt:lpstr>Times New Roman</vt:lpstr>
      <vt:lpstr>Trajan</vt:lpstr>
      <vt:lpstr>Verdana</vt:lpstr>
      <vt:lpstr>Wingdings</vt:lpstr>
      <vt:lpstr>Tema di Office</vt:lpstr>
      <vt:lpstr>AFFRONTARE I CAMBIAMENTI POTENZIANDO LE PERSONE  Dina Guglielmi </vt:lpstr>
      <vt:lpstr>Presentazione standard di PowerPoint</vt:lpstr>
      <vt:lpstr>Perché le organizzazioni cambiano?</vt:lpstr>
      <vt:lpstr>Spinte al cambiamento</vt:lpstr>
      <vt:lpstr>…ancora su cambiamento e sviluppo organizzativo</vt:lpstr>
      <vt:lpstr>MODELLI DEL CAMBIAMENTO NELLE ORGANIZZAZIONI</vt:lpstr>
      <vt:lpstr>Il modello a 3 fasi di Lewin:</vt:lpstr>
      <vt:lpstr>Le fasi del cambiamento secondo Lewin</vt:lpstr>
      <vt:lpstr>Fase 1: Scongelamento</vt:lpstr>
      <vt:lpstr>Fase 1: Scongelamento</vt:lpstr>
      <vt:lpstr>Fase 2: Cambiamento</vt:lpstr>
      <vt:lpstr>Fase 2: Ri-congelamento</vt:lpstr>
      <vt:lpstr>CAMBIAMENTO SECONDO IL MODELLO DELLO SVILUPPO ORGANIZZATIVO</vt:lpstr>
      <vt:lpstr>Organizzazione come  Sistema in Continuo Cambiamento </vt:lpstr>
      <vt:lpstr>QUALSIASI MODELLO DECIDIAMO DI ADOTTARE AL CENTRO CI SONO:  - LE PERSONE E I LORO COMPORTAMENTI  - LE RESISTENZE AL CAMBIAMENTO </vt:lpstr>
      <vt:lpstr>Presentazione standard di PowerPoint</vt:lpstr>
      <vt:lpstr>Presentazione standard di PowerPoint</vt:lpstr>
      <vt:lpstr>Resistenza “Naturale” al Cambiamento</vt:lpstr>
      <vt:lpstr>Aspetti Funzionali della Resistenza</vt:lpstr>
      <vt:lpstr>Forme di Resistenza al Cambiamento</vt:lpstr>
      <vt:lpstr>Superare le Resistenze al Cambiamento</vt:lpstr>
      <vt:lpstr>Superare le Resistenze al Cambiamento I metodi</vt:lpstr>
      <vt:lpstr>IN TUTTO QUESTO … LA QUALITA’ DELLA VITA LAVORATIVA?</vt:lpstr>
      <vt:lpstr>Presentazione standard di PowerPoint</vt:lpstr>
      <vt:lpstr>Presentazione standard di PowerPoint</vt:lpstr>
      <vt:lpstr>Cambiamento e risorse personali </vt:lpstr>
      <vt:lpstr>EMPOWERMENT</vt:lpstr>
      <vt:lpstr>4 componenti dell’empowerment:  </vt:lpstr>
      <vt:lpstr>EMPOWERMENT: A COSA SERVE? </vt:lpstr>
      <vt:lpstr>EMPOWERMENT: DA COSA E’ INFLUENZATO </vt:lpstr>
      <vt:lpstr>EMPOWERMENT … MA COSA E’ IN CONCRETO?  CHI SONO I LAVORATORI EMPOWERED  E COSA FANNO?</vt:lpstr>
      <vt:lpstr> AUTOEFFICACIA:  PERCHE’ E’ COSI’ IMPORTANTE? </vt:lpstr>
      <vt:lpstr>AUTOEFFICACIA: PERCHE’ E’ COSI’ IMPORTANTE?  </vt:lpstr>
      <vt:lpstr>COME SI PUO’ MIGLIORARE SENZA INTERVENTI? </vt:lpstr>
      <vt:lpstr>Presentazione standard di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Andrea.g</dc:creator>
  <cp:lastModifiedBy>Benedetta Siboni</cp:lastModifiedBy>
  <cp:revision>126</cp:revision>
  <cp:lastPrinted>2018-11-10T16:52:50Z</cp:lastPrinted>
  <dcterms:created xsi:type="dcterms:W3CDTF">2013-03-07T15:16:13Z</dcterms:created>
  <dcterms:modified xsi:type="dcterms:W3CDTF">2018-11-11T13:24:31Z</dcterms:modified>
</cp:coreProperties>
</file>